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303" r:id="rId8"/>
    <p:sldId id="304" r:id="rId9"/>
    <p:sldId id="289" r:id="rId10"/>
    <p:sldId id="300" r:id="rId11"/>
    <p:sldId id="263" r:id="rId12"/>
    <p:sldId id="290" r:id="rId13"/>
    <p:sldId id="291" r:id="rId14"/>
    <p:sldId id="264" r:id="rId15"/>
    <p:sldId id="265" r:id="rId16"/>
    <p:sldId id="266" r:id="rId17"/>
    <p:sldId id="287" r:id="rId18"/>
    <p:sldId id="275" r:id="rId19"/>
    <p:sldId id="301" r:id="rId20"/>
    <p:sldId id="267" r:id="rId21"/>
    <p:sldId id="268" r:id="rId22"/>
    <p:sldId id="269" r:id="rId23"/>
    <p:sldId id="270" r:id="rId24"/>
    <p:sldId id="271" r:id="rId25"/>
    <p:sldId id="272" r:id="rId26"/>
    <p:sldId id="273" r:id="rId27"/>
    <p:sldId id="274" r:id="rId28"/>
    <p:sldId id="276" r:id="rId29"/>
    <p:sldId id="302" r:id="rId30"/>
    <p:sldId id="277" r:id="rId31"/>
    <p:sldId id="278" r:id="rId32"/>
    <p:sldId id="279" r:id="rId33"/>
    <p:sldId id="297" r:id="rId34"/>
    <p:sldId id="298"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FD9"/>
    <a:srgbClr val="A3DEE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snapToGrid="0">
      <p:cViewPr varScale="1">
        <p:scale>
          <a:sx n="67" d="100"/>
          <a:sy n="67"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59907-65A1-4C24-838B-8EF5EF580CC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D565DEC-84D1-4597-BDAA-6F994C461D97}">
      <dgm:prSet phldrT="[Text]"/>
      <dgm:spPr/>
      <dgm:t>
        <a:bodyPr/>
        <a:lstStyle/>
        <a:p>
          <a:r>
            <a:rPr lang="en-US" dirty="0"/>
            <a:t>Qualitative Research</a:t>
          </a:r>
        </a:p>
      </dgm:t>
    </dgm:pt>
    <dgm:pt modelId="{590BAD08-6749-4FE1-B972-057F3C8ABE5C}" type="parTrans" cxnId="{355E4AF2-B178-4F45-9F63-92EF957C388B}">
      <dgm:prSet/>
      <dgm:spPr/>
      <dgm:t>
        <a:bodyPr/>
        <a:lstStyle/>
        <a:p>
          <a:endParaRPr lang="en-US"/>
        </a:p>
      </dgm:t>
    </dgm:pt>
    <dgm:pt modelId="{D40522B7-E116-4EF8-B708-602CDC781200}" type="sibTrans" cxnId="{355E4AF2-B178-4F45-9F63-92EF957C388B}">
      <dgm:prSet/>
      <dgm:spPr/>
      <dgm:t>
        <a:bodyPr/>
        <a:lstStyle/>
        <a:p>
          <a:endParaRPr lang="en-US"/>
        </a:p>
      </dgm:t>
    </dgm:pt>
    <dgm:pt modelId="{03F15462-809D-44F2-933F-94B50406323E}">
      <dgm:prSet phldrT="[Text]"/>
      <dgm:spPr/>
      <dgm:t>
        <a:bodyPr/>
        <a:lstStyle/>
        <a:p>
          <a:r>
            <a:rPr lang="en-US" dirty="0"/>
            <a:t>Quantitative Research</a:t>
          </a:r>
        </a:p>
      </dgm:t>
    </dgm:pt>
    <dgm:pt modelId="{26BEBE06-27B8-438A-9498-F36F8150760D}" type="parTrans" cxnId="{DB069961-B44E-4D21-9E8F-343C6A2869CB}">
      <dgm:prSet/>
      <dgm:spPr/>
      <dgm:t>
        <a:bodyPr/>
        <a:lstStyle/>
        <a:p>
          <a:endParaRPr lang="en-US"/>
        </a:p>
      </dgm:t>
    </dgm:pt>
    <dgm:pt modelId="{60B43370-7ED5-4952-B01C-4B8E5C6EC210}" type="sibTrans" cxnId="{DB069961-B44E-4D21-9E8F-343C6A2869CB}">
      <dgm:prSet/>
      <dgm:spPr/>
      <dgm:t>
        <a:bodyPr/>
        <a:lstStyle/>
        <a:p>
          <a:endParaRPr lang="en-US"/>
        </a:p>
      </dgm:t>
    </dgm:pt>
    <dgm:pt modelId="{4A422C92-15A2-4702-9DBB-84DCEF9069A8}">
      <dgm:prSet phldrT="[Text]"/>
      <dgm:spPr/>
      <dgm:t>
        <a:bodyPr/>
        <a:lstStyle/>
        <a:p>
          <a:r>
            <a:rPr lang="en-US" dirty="0"/>
            <a:t>Data Analysis and Report Writing </a:t>
          </a:r>
        </a:p>
      </dgm:t>
    </dgm:pt>
    <dgm:pt modelId="{C770C7E7-CC57-41FA-92E8-1EE861F9C46F}" type="parTrans" cxnId="{78D8DDB5-8471-41EA-80E3-4E3B0A725E06}">
      <dgm:prSet/>
      <dgm:spPr/>
      <dgm:t>
        <a:bodyPr/>
        <a:lstStyle/>
        <a:p>
          <a:endParaRPr lang="en-US"/>
        </a:p>
      </dgm:t>
    </dgm:pt>
    <dgm:pt modelId="{091E5708-A11A-4D34-BC4A-78A60C6EAEEA}" type="sibTrans" cxnId="{78D8DDB5-8471-41EA-80E3-4E3B0A725E06}">
      <dgm:prSet/>
      <dgm:spPr/>
      <dgm:t>
        <a:bodyPr/>
        <a:lstStyle/>
        <a:p>
          <a:endParaRPr lang="en-US"/>
        </a:p>
      </dgm:t>
    </dgm:pt>
    <dgm:pt modelId="{DD692751-B08D-4894-A2E0-93C9E44CDB5A}" type="pres">
      <dgm:prSet presAssocID="{F9759907-65A1-4C24-838B-8EF5EF580CCD}" presName="Name0" presStyleCnt="0">
        <dgm:presLayoutVars>
          <dgm:dir/>
          <dgm:resizeHandles val="exact"/>
        </dgm:presLayoutVars>
      </dgm:prSet>
      <dgm:spPr/>
    </dgm:pt>
    <dgm:pt modelId="{CF3D0397-A5E4-4587-A40F-C05A992D3AC7}" type="pres">
      <dgm:prSet presAssocID="{3D565DEC-84D1-4597-BDAA-6F994C461D97}" presName="node" presStyleLbl="node1" presStyleIdx="0" presStyleCnt="3" custScaleX="63791" custScaleY="89071">
        <dgm:presLayoutVars>
          <dgm:bulletEnabled val="1"/>
        </dgm:presLayoutVars>
      </dgm:prSet>
      <dgm:spPr/>
    </dgm:pt>
    <dgm:pt modelId="{306D15BD-C46D-431F-8C13-0DCD84D0BE24}" type="pres">
      <dgm:prSet presAssocID="{D40522B7-E116-4EF8-B708-602CDC781200}" presName="sibTrans" presStyleCnt="0"/>
      <dgm:spPr/>
    </dgm:pt>
    <dgm:pt modelId="{BDB3C76A-4035-445D-8A87-0B356F9628ED}" type="pres">
      <dgm:prSet presAssocID="{03F15462-809D-44F2-933F-94B50406323E}" presName="node" presStyleLbl="node1" presStyleIdx="1" presStyleCnt="3" custScaleX="44253" custScaleY="78142">
        <dgm:presLayoutVars>
          <dgm:bulletEnabled val="1"/>
        </dgm:presLayoutVars>
      </dgm:prSet>
      <dgm:spPr/>
    </dgm:pt>
    <dgm:pt modelId="{774ECEA9-C895-4DFD-A3D5-20389033AEC0}" type="pres">
      <dgm:prSet presAssocID="{60B43370-7ED5-4952-B01C-4B8E5C6EC210}" presName="sibTrans" presStyleCnt="0"/>
      <dgm:spPr/>
    </dgm:pt>
    <dgm:pt modelId="{B0CAB96D-ACFC-49C7-B27E-D9AE6A6077D1}" type="pres">
      <dgm:prSet presAssocID="{4A422C92-15A2-4702-9DBB-84DCEF9069A8}" presName="node" presStyleLbl="node1" presStyleIdx="2" presStyleCnt="3" custScaleX="62739" custScaleY="81116">
        <dgm:presLayoutVars>
          <dgm:bulletEnabled val="1"/>
        </dgm:presLayoutVars>
      </dgm:prSet>
      <dgm:spPr/>
    </dgm:pt>
  </dgm:ptLst>
  <dgm:cxnLst>
    <dgm:cxn modelId="{DB069961-B44E-4D21-9E8F-343C6A2869CB}" srcId="{F9759907-65A1-4C24-838B-8EF5EF580CCD}" destId="{03F15462-809D-44F2-933F-94B50406323E}" srcOrd="1" destOrd="0" parTransId="{26BEBE06-27B8-438A-9498-F36F8150760D}" sibTransId="{60B43370-7ED5-4952-B01C-4B8E5C6EC210}"/>
    <dgm:cxn modelId="{1B2CDD64-7220-4531-8411-54CCA80F3716}" type="presOf" srcId="{F9759907-65A1-4C24-838B-8EF5EF580CCD}" destId="{DD692751-B08D-4894-A2E0-93C9E44CDB5A}" srcOrd="0" destOrd="0" presId="urn:microsoft.com/office/officeart/2005/8/layout/hList6"/>
    <dgm:cxn modelId="{3DE2F79A-956D-4B7E-B513-7953F1E6ABB1}" type="presOf" srcId="{4A422C92-15A2-4702-9DBB-84DCEF9069A8}" destId="{B0CAB96D-ACFC-49C7-B27E-D9AE6A6077D1}" srcOrd="0" destOrd="0" presId="urn:microsoft.com/office/officeart/2005/8/layout/hList6"/>
    <dgm:cxn modelId="{78D8DDB5-8471-41EA-80E3-4E3B0A725E06}" srcId="{F9759907-65A1-4C24-838B-8EF5EF580CCD}" destId="{4A422C92-15A2-4702-9DBB-84DCEF9069A8}" srcOrd="2" destOrd="0" parTransId="{C770C7E7-CC57-41FA-92E8-1EE861F9C46F}" sibTransId="{091E5708-A11A-4D34-BC4A-78A60C6EAEEA}"/>
    <dgm:cxn modelId="{372D5CDB-2C55-46B3-9C40-92B6663F0544}" type="presOf" srcId="{3D565DEC-84D1-4597-BDAA-6F994C461D97}" destId="{CF3D0397-A5E4-4587-A40F-C05A992D3AC7}" srcOrd="0" destOrd="0" presId="urn:microsoft.com/office/officeart/2005/8/layout/hList6"/>
    <dgm:cxn modelId="{D92802DF-B4E7-4003-A40E-24CE5CC58C6E}" type="presOf" srcId="{03F15462-809D-44F2-933F-94B50406323E}" destId="{BDB3C76A-4035-445D-8A87-0B356F9628ED}" srcOrd="0" destOrd="0" presId="urn:microsoft.com/office/officeart/2005/8/layout/hList6"/>
    <dgm:cxn modelId="{355E4AF2-B178-4F45-9F63-92EF957C388B}" srcId="{F9759907-65A1-4C24-838B-8EF5EF580CCD}" destId="{3D565DEC-84D1-4597-BDAA-6F994C461D97}" srcOrd="0" destOrd="0" parTransId="{590BAD08-6749-4FE1-B972-057F3C8ABE5C}" sibTransId="{D40522B7-E116-4EF8-B708-602CDC781200}"/>
    <dgm:cxn modelId="{43F42C6D-3885-4E6D-BE31-34380437DDA6}" type="presParOf" srcId="{DD692751-B08D-4894-A2E0-93C9E44CDB5A}" destId="{CF3D0397-A5E4-4587-A40F-C05A992D3AC7}" srcOrd="0" destOrd="0" presId="urn:microsoft.com/office/officeart/2005/8/layout/hList6"/>
    <dgm:cxn modelId="{5BB53B8D-713E-473C-8753-9F772E8337DE}" type="presParOf" srcId="{DD692751-B08D-4894-A2E0-93C9E44CDB5A}" destId="{306D15BD-C46D-431F-8C13-0DCD84D0BE24}" srcOrd="1" destOrd="0" presId="urn:microsoft.com/office/officeart/2005/8/layout/hList6"/>
    <dgm:cxn modelId="{C87EF28A-F321-44EF-B203-D472852C6209}" type="presParOf" srcId="{DD692751-B08D-4894-A2E0-93C9E44CDB5A}" destId="{BDB3C76A-4035-445D-8A87-0B356F9628ED}" srcOrd="2" destOrd="0" presId="urn:microsoft.com/office/officeart/2005/8/layout/hList6"/>
    <dgm:cxn modelId="{4A7F4201-351E-4550-9E20-4EF4A31C7192}" type="presParOf" srcId="{DD692751-B08D-4894-A2E0-93C9E44CDB5A}" destId="{774ECEA9-C895-4DFD-A3D5-20389033AEC0}" srcOrd="3" destOrd="0" presId="urn:microsoft.com/office/officeart/2005/8/layout/hList6"/>
    <dgm:cxn modelId="{5BA6ECEC-294E-4F42-934B-C7F28BE9893E}" type="presParOf" srcId="{DD692751-B08D-4894-A2E0-93C9E44CDB5A}" destId="{B0CAB96D-ACFC-49C7-B27E-D9AE6A6077D1}"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Rin VIP Study</a:t>
          </a:r>
        </a:p>
        <a:p>
          <a:r>
            <a:rPr lang="en-US" sz="1600" dirty="0"/>
            <a:t>1. Sample size was 825, 434 and 1890 respectively</a:t>
          </a:r>
        </a:p>
        <a:p>
          <a:r>
            <a:rPr lang="en-US" sz="1600" dirty="0"/>
            <a:t>2. Objective is to launch Rin washing power with its new variants</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Surf Excel vs Rin Study</a:t>
          </a:r>
        </a:p>
        <a:p>
          <a:r>
            <a:rPr lang="en-US" sz="1600" dirty="0"/>
            <a:t>1. Sample size was 828</a:t>
          </a:r>
        </a:p>
        <a:p>
          <a:r>
            <a:rPr lang="en-US" sz="1600" dirty="0"/>
            <a:t>2. Objective is to development of washing powder</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a:t>Horlicks Study</a:t>
          </a:r>
        </a:p>
        <a:p>
          <a:r>
            <a:rPr lang="en-US" sz="1600" dirty="0"/>
            <a:t>1. Sample size was 850 and 350 respectively</a:t>
          </a:r>
        </a:p>
        <a:p>
          <a:r>
            <a:rPr lang="en-US" sz="1600" dirty="0"/>
            <a:t>2. Objective is to launch new variant of </a:t>
          </a:r>
          <a:r>
            <a:rPr lang="en-US" sz="1600" dirty="0" err="1"/>
            <a:t>horlicks</a:t>
          </a:r>
          <a:endParaRPr lang="en-US" sz="1600" dirty="0"/>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Lux Soft touch Study</a:t>
          </a:r>
        </a:p>
        <a:p>
          <a:r>
            <a:rPr lang="en-US" sz="1600" dirty="0"/>
            <a:t>1. Sample size 7160 and conducted for two times</a:t>
          </a:r>
        </a:p>
        <a:p>
          <a:r>
            <a:rPr lang="en-US" sz="1600" dirty="0"/>
            <a:t>2. Objective is to launch new variant of lux pink soap</a:t>
          </a:r>
        </a:p>
        <a:p>
          <a:r>
            <a:rPr lang="en-US" sz="1600" dirty="0"/>
            <a:t>3. 7 days gap</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SS Black Study</a:t>
          </a:r>
        </a:p>
        <a:p>
          <a:r>
            <a:rPr lang="en-US" sz="1600" dirty="0"/>
            <a:t>1. Sample size was 550 and 572 in terms of conducting 2 times</a:t>
          </a:r>
        </a:p>
        <a:p>
          <a:r>
            <a:rPr lang="en-US" sz="1600" dirty="0"/>
            <a:t>2. Objective is to development of </a:t>
          </a:r>
          <a:r>
            <a:rPr lang="en-US" sz="1600" dirty="0" err="1"/>
            <a:t>Sunsilk</a:t>
          </a:r>
          <a:r>
            <a:rPr lang="en-US" sz="1600" dirty="0"/>
            <a:t> black shampoo</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err="1"/>
            <a:t>Taaza</a:t>
          </a:r>
          <a:r>
            <a:rPr lang="en-US" sz="2000" b="1" dirty="0"/>
            <a:t> Study</a:t>
          </a:r>
        </a:p>
        <a:p>
          <a:r>
            <a:rPr lang="en-US" sz="1600" dirty="0"/>
            <a:t>1. Conducted for two times- blind test and branded test</a:t>
          </a:r>
        </a:p>
        <a:p>
          <a:r>
            <a:rPr lang="en-US" sz="1600" dirty="0"/>
            <a:t>2. Objective is to launch new variant of </a:t>
          </a:r>
          <a:r>
            <a:rPr lang="en-US" sz="1600" dirty="0" err="1"/>
            <a:t>Taaza</a:t>
          </a:r>
          <a:r>
            <a:rPr lang="en-US" sz="1600" dirty="0"/>
            <a:t> tea</a:t>
          </a:r>
        </a:p>
        <a:p>
          <a:r>
            <a:rPr lang="en-US" sz="1600" dirty="0"/>
            <a:t>3. Center was Dhaka, Sylhet and Chittagong</a:t>
          </a:r>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C751C1-5FFA-4BCE-BF88-E5C46920B67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70EBCB5-3F15-4F70-9A60-27A4CD8CA040}">
      <dgm:prSet phldrT="[Text]"/>
      <dgm:spPr/>
      <dgm:t>
        <a:bodyPr/>
        <a:lstStyle/>
        <a:p>
          <a:r>
            <a:rPr lang="en-US" dirty="0"/>
            <a:t>Conducted two times for- Toothpaste and Washing powder</a:t>
          </a:r>
        </a:p>
      </dgm:t>
    </dgm:pt>
    <dgm:pt modelId="{84AFFA34-CDEC-4FFF-9091-828D36B7DBCE}" type="parTrans" cxnId="{61AB0D27-95D6-4CDC-94F4-B6CFA47AB0F2}">
      <dgm:prSet/>
      <dgm:spPr/>
      <dgm:t>
        <a:bodyPr/>
        <a:lstStyle/>
        <a:p>
          <a:endParaRPr lang="en-US"/>
        </a:p>
      </dgm:t>
    </dgm:pt>
    <dgm:pt modelId="{8F98321F-03AF-4E87-8E0C-9825BCB874F1}" type="sibTrans" cxnId="{61AB0D27-95D6-4CDC-94F4-B6CFA47AB0F2}">
      <dgm:prSet/>
      <dgm:spPr/>
      <dgm:t>
        <a:bodyPr/>
        <a:lstStyle/>
        <a:p>
          <a:endParaRPr lang="en-US"/>
        </a:p>
      </dgm:t>
    </dgm:pt>
    <dgm:pt modelId="{43AB5804-D9C0-401D-BD6A-D2C4AF120AC5}">
      <dgm:prSet phldrT="[Text]"/>
      <dgm:spPr/>
      <dgm:t>
        <a:bodyPr/>
        <a:lstStyle/>
        <a:p>
          <a:r>
            <a:rPr lang="en-US" dirty="0"/>
            <a:t>PAPI Method, 820 and 100 Samples</a:t>
          </a:r>
        </a:p>
      </dgm:t>
    </dgm:pt>
    <dgm:pt modelId="{1EF19EA0-CECE-43AC-A38D-B44D27B98F32}" type="parTrans" cxnId="{55C87471-9408-4A4E-B1C5-FFF103840F16}">
      <dgm:prSet/>
      <dgm:spPr/>
      <dgm:t>
        <a:bodyPr/>
        <a:lstStyle/>
        <a:p>
          <a:endParaRPr lang="en-US"/>
        </a:p>
      </dgm:t>
    </dgm:pt>
    <dgm:pt modelId="{97461DDA-0333-44C3-A6EB-880AD0BC8F30}" type="sibTrans" cxnId="{55C87471-9408-4A4E-B1C5-FFF103840F16}">
      <dgm:prSet/>
      <dgm:spPr/>
      <dgm:t>
        <a:bodyPr/>
        <a:lstStyle/>
        <a:p>
          <a:endParaRPr lang="en-US"/>
        </a:p>
      </dgm:t>
    </dgm:pt>
    <dgm:pt modelId="{8B6F82C4-12AA-4B5A-BE2E-2620066DCA2C}">
      <dgm:prSet phldrT="[Text]"/>
      <dgm:spPr/>
      <dgm:t>
        <a:bodyPr/>
        <a:lstStyle/>
        <a:p>
          <a:r>
            <a:rPr lang="en-US" dirty="0"/>
            <a:t>Conducted in Dhaka, Rangpur, Khulna and </a:t>
          </a:r>
          <a:r>
            <a:rPr lang="en-US" dirty="0" err="1"/>
            <a:t>Rajshahi</a:t>
          </a:r>
          <a:endParaRPr lang="en-US" dirty="0"/>
        </a:p>
      </dgm:t>
    </dgm:pt>
    <dgm:pt modelId="{5E5168E8-48C9-4774-BBA6-9D8F01D93F21}" type="parTrans" cxnId="{EC8605C5-7139-4704-99A3-BA53A081EB5D}">
      <dgm:prSet/>
      <dgm:spPr/>
      <dgm:t>
        <a:bodyPr/>
        <a:lstStyle/>
        <a:p>
          <a:endParaRPr lang="en-US"/>
        </a:p>
      </dgm:t>
    </dgm:pt>
    <dgm:pt modelId="{0FBAE7BF-E66B-42AD-A3C9-9CAEF74B9DC6}" type="sibTrans" cxnId="{EC8605C5-7139-4704-99A3-BA53A081EB5D}">
      <dgm:prSet/>
      <dgm:spPr/>
      <dgm:t>
        <a:bodyPr/>
        <a:lstStyle/>
        <a:p>
          <a:endParaRPr lang="en-US"/>
        </a:p>
      </dgm:t>
    </dgm:pt>
    <dgm:pt modelId="{EB74B5AB-8881-46C6-AD00-E44CA7E10259}" type="pres">
      <dgm:prSet presAssocID="{B1C751C1-5FFA-4BCE-BF88-E5C46920B673}" presName="Name0" presStyleCnt="0">
        <dgm:presLayoutVars>
          <dgm:chMax val="11"/>
          <dgm:chPref val="11"/>
          <dgm:dir/>
          <dgm:resizeHandles/>
        </dgm:presLayoutVars>
      </dgm:prSet>
      <dgm:spPr/>
    </dgm:pt>
    <dgm:pt modelId="{FEC8D5E8-22DF-4DDA-B286-6C179EC53D7A}" type="pres">
      <dgm:prSet presAssocID="{8B6F82C4-12AA-4B5A-BE2E-2620066DCA2C}" presName="Accent3" presStyleCnt="0"/>
      <dgm:spPr/>
    </dgm:pt>
    <dgm:pt modelId="{9302AE28-7BA9-4DE6-BE89-14CEB58F585E}" type="pres">
      <dgm:prSet presAssocID="{8B6F82C4-12AA-4B5A-BE2E-2620066DCA2C}" presName="Accent" presStyleLbl="node1" presStyleIdx="0" presStyleCnt="3"/>
      <dgm:spPr/>
    </dgm:pt>
    <dgm:pt modelId="{1FA3E440-F136-4672-9531-ED637EA1D455}" type="pres">
      <dgm:prSet presAssocID="{8B6F82C4-12AA-4B5A-BE2E-2620066DCA2C}" presName="ParentBackground3" presStyleCnt="0"/>
      <dgm:spPr/>
    </dgm:pt>
    <dgm:pt modelId="{AABC4FDA-470E-4D81-BE33-D9056E2DEB8D}" type="pres">
      <dgm:prSet presAssocID="{8B6F82C4-12AA-4B5A-BE2E-2620066DCA2C}" presName="ParentBackground" presStyleLbl="fgAcc1" presStyleIdx="0" presStyleCnt="3"/>
      <dgm:spPr/>
    </dgm:pt>
    <dgm:pt modelId="{B488902E-CDDE-4AE6-8DFC-97AE7A1F4178}" type="pres">
      <dgm:prSet presAssocID="{8B6F82C4-12AA-4B5A-BE2E-2620066DCA2C}" presName="Parent3" presStyleLbl="revTx" presStyleIdx="0" presStyleCnt="0">
        <dgm:presLayoutVars>
          <dgm:chMax val="1"/>
          <dgm:chPref val="1"/>
          <dgm:bulletEnabled val="1"/>
        </dgm:presLayoutVars>
      </dgm:prSet>
      <dgm:spPr/>
    </dgm:pt>
    <dgm:pt modelId="{308678A9-2666-455E-8BAE-D13E857B570C}" type="pres">
      <dgm:prSet presAssocID="{43AB5804-D9C0-401D-BD6A-D2C4AF120AC5}" presName="Accent2" presStyleCnt="0"/>
      <dgm:spPr/>
    </dgm:pt>
    <dgm:pt modelId="{B71825BD-12F1-48E3-82E2-F4FC3D62DD8F}" type="pres">
      <dgm:prSet presAssocID="{43AB5804-D9C0-401D-BD6A-D2C4AF120AC5}" presName="Accent" presStyleLbl="node1" presStyleIdx="1" presStyleCnt="3"/>
      <dgm:spPr/>
    </dgm:pt>
    <dgm:pt modelId="{B9EA7F1E-D879-4333-9F64-0BE3E0893353}" type="pres">
      <dgm:prSet presAssocID="{43AB5804-D9C0-401D-BD6A-D2C4AF120AC5}" presName="ParentBackground2" presStyleCnt="0"/>
      <dgm:spPr/>
    </dgm:pt>
    <dgm:pt modelId="{3CE00036-E9A4-4F24-BCF3-0B7BD18D35AC}" type="pres">
      <dgm:prSet presAssocID="{43AB5804-D9C0-401D-BD6A-D2C4AF120AC5}" presName="ParentBackground" presStyleLbl="fgAcc1" presStyleIdx="1" presStyleCnt="3"/>
      <dgm:spPr/>
    </dgm:pt>
    <dgm:pt modelId="{592EBA1D-ADC3-454C-97A8-1FF8577A1314}" type="pres">
      <dgm:prSet presAssocID="{43AB5804-D9C0-401D-BD6A-D2C4AF120AC5}" presName="Parent2" presStyleLbl="revTx" presStyleIdx="0" presStyleCnt="0">
        <dgm:presLayoutVars>
          <dgm:chMax val="1"/>
          <dgm:chPref val="1"/>
          <dgm:bulletEnabled val="1"/>
        </dgm:presLayoutVars>
      </dgm:prSet>
      <dgm:spPr/>
    </dgm:pt>
    <dgm:pt modelId="{F8CD42AC-4920-48CD-BEE5-6785BB12EEE9}" type="pres">
      <dgm:prSet presAssocID="{270EBCB5-3F15-4F70-9A60-27A4CD8CA040}" presName="Accent1" presStyleCnt="0"/>
      <dgm:spPr/>
    </dgm:pt>
    <dgm:pt modelId="{DC69056F-2B69-4B0C-9B3D-1F59D0D5DA4B}" type="pres">
      <dgm:prSet presAssocID="{270EBCB5-3F15-4F70-9A60-27A4CD8CA040}" presName="Accent" presStyleLbl="node1" presStyleIdx="2" presStyleCnt="3"/>
      <dgm:spPr/>
    </dgm:pt>
    <dgm:pt modelId="{1C11B58B-3E03-4B24-A894-3195A99F9522}" type="pres">
      <dgm:prSet presAssocID="{270EBCB5-3F15-4F70-9A60-27A4CD8CA040}" presName="ParentBackground1" presStyleCnt="0"/>
      <dgm:spPr/>
    </dgm:pt>
    <dgm:pt modelId="{AC39DBBE-A7FC-4F85-8BC6-469A40E3A9E4}" type="pres">
      <dgm:prSet presAssocID="{270EBCB5-3F15-4F70-9A60-27A4CD8CA040}" presName="ParentBackground" presStyleLbl="fgAcc1" presStyleIdx="2" presStyleCnt="3"/>
      <dgm:spPr/>
    </dgm:pt>
    <dgm:pt modelId="{0F844A1A-E386-4B7F-B492-2DE50DA47BA2}" type="pres">
      <dgm:prSet presAssocID="{270EBCB5-3F15-4F70-9A60-27A4CD8CA040}" presName="Parent1" presStyleLbl="revTx" presStyleIdx="0" presStyleCnt="0">
        <dgm:presLayoutVars>
          <dgm:chMax val="1"/>
          <dgm:chPref val="1"/>
          <dgm:bulletEnabled val="1"/>
        </dgm:presLayoutVars>
      </dgm:prSet>
      <dgm:spPr/>
    </dgm:pt>
  </dgm:ptLst>
  <dgm:cxnLst>
    <dgm:cxn modelId="{D61E251D-9D9C-46F3-8B09-00053508E954}" type="presOf" srcId="{B1C751C1-5FFA-4BCE-BF88-E5C46920B673}" destId="{EB74B5AB-8881-46C6-AD00-E44CA7E10259}" srcOrd="0" destOrd="0" presId="urn:microsoft.com/office/officeart/2011/layout/CircleProcess"/>
    <dgm:cxn modelId="{8FBD7426-AE6B-46AD-B402-0AE2E34C6BE4}" type="presOf" srcId="{270EBCB5-3F15-4F70-9A60-27A4CD8CA040}" destId="{0F844A1A-E386-4B7F-B492-2DE50DA47BA2}" srcOrd="1" destOrd="0" presId="urn:microsoft.com/office/officeart/2011/layout/CircleProcess"/>
    <dgm:cxn modelId="{F14FE326-D141-4C44-9727-255D3C7E8338}" type="presOf" srcId="{270EBCB5-3F15-4F70-9A60-27A4CD8CA040}" destId="{AC39DBBE-A7FC-4F85-8BC6-469A40E3A9E4}" srcOrd="0" destOrd="0" presId="urn:microsoft.com/office/officeart/2011/layout/CircleProcess"/>
    <dgm:cxn modelId="{61AB0D27-95D6-4CDC-94F4-B6CFA47AB0F2}" srcId="{B1C751C1-5FFA-4BCE-BF88-E5C46920B673}" destId="{270EBCB5-3F15-4F70-9A60-27A4CD8CA040}" srcOrd="0" destOrd="0" parTransId="{84AFFA34-CDEC-4FFF-9091-828D36B7DBCE}" sibTransId="{8F98321F-03AF-4E87-8E0C-9825BCB874F1}"/>
    <dgm:cxn modelId="{5E7E5C31-3D9F-474D-97D4-E7224BCF0BE7}" type="presOf" srcId="{43AB5804-D9C0-401D-BD6A-D2C4AF120AC5}" destId="{3CE00036-E9A4-4F24-BCF3-0B7BD18D35AC}" srcOrd="0" destOrd="0" presId="urn:microsoft.com/office/officeart/2011/layout/CircleProcess"/>
    <dgm:cxn modelId="{B3BC5471-B986-40C9-9ECF-B0C90E160449}" type="presOf" srcId="{43AB5804-D9C0-401D-BD6A-D2C4AF120AC5}" destId="{592EBA1D-ADC3-454C-97A8-1FF8577A1314}" srcOrd="1" destOrd="0" presId="urn:microsoft.com/office/officeart/2011/layout/CircleProcess"/>
    <dgm:cxn modelId="{55C87471-9408-4A4E-B1C5-FFF103840F16}" srcId="{B1C751C1-5FFA-4BCE-BF88-E5C46920B673}" destId="{43AB5804-D9C0-401D-BD6A-D2C4AF120AC5}" srcOrd="1" destOrd="0" parTransId="{1EF19EA0-CECE-43AC-A38D-B44D27B98F32}" sibTransId="{97461DDA-0333-44C3-A6EB-880AD0BC8F30}"/>
    <dgm:cxn modelId="{37B0198B-30F6-4D59-AD76-4C3FB1E6DEA2}" type="presOf" srcId="{8B6F82C4-12AA-4B5A-BE2E-2620066DCA2C}" destId="{AABC4FDA-470E-4D81-BE33-D9056E2DEB8D}" srcOrd="0" destOrd="0" presId="urn:microsoft.com/office/officeart/2011/layout/CircleProcess"/>
    <dgm:cxn modelId="{EC8605C5-7139-4704-99A3-BA53A081EB5D}" srcId="{B1C751C1-5FFA-4BCE-BF88-E5C46920B673}" destId="{8B6F82C4-12AA-4B5A-BE2E-2620066DCA2C}" srcOrd="2" destOrd="0" parTransId="{5E5168E8-48C9-4774-BBA6-9D8F01D93F21}" sibTransId="{0FBAE7BF-E66B-42AD-A3C9-9CAEF74B9DC6}"/>
    <dgm:cxn modelId="{3400DFD9-651C-49D9-9773-E69330E6C441}" type="presOf" srcId="{8B6F82C4-12AA-4B5A-BE2E-2620066DCA2C}" destId="{B488902E-CDDE-4AE6-8DFC-97AE7A1F4178}" srcOrd="1" destOrd="0" presId="urn:microsoft.com/office/officeart/2011/layout/CircleProcess"/>
    <dgm:cxn modelId="{9ED8815E-BF92-4BFD-83B0-F6187EC986F2}" type="presParOf" srcId="{EB74B5AB-8881-46C6-AD00-E44CA7E10259}" destId="{FEC8D5E8-22DF-4DDA-B286-6C179EC53D7A}" srcOrd="0" destOrd="0" presId="urn:microsoft.com/office/officeart/2011/layout/CircleProcess"/>
    <dgm:cxn modelId="{1E31459C-B7E8-4173-9A36-74C75E92FFAA}" type="presParOf" srcId="{FEC8D5E8-22DF-4DDA-B286-6C179EC53D7A}" destId="{9302AE28-7BA9-4DE6-BE89-14CEB58F585E}" srcOrd="0" destOrd="0" presId="urn:microsoft.com/office/officeart/2011/layout/CircleProcess"/>
    <dgm:cxn modelId="{7C0CD798-8868-44CE-AEA5-BF819D9166A9}" type="presParOf" srcId="{EB74B5AB-8881-46C6-AD00-E44CA7E10259}" destId="{1FA3E440-F136-4672-9531-ED637EA1D455}" srcOrd="1" destOrd="0" presId="urn:microsoft.com/office/officeart/2011/layout/CircleProcess"/>
    <dgm:cxn modelId="{B9B49E5D-F181-4FEE-A0C2-929312B48862}" type="presParOf" srcId="{1FA3E440-F136-4672-9531-ED637EA1D455}" destId="{AABC4FDA-470E-4D81-BE33-D9056E2DEB8D}" srcOrd="0" destOrd="0" presId="urn:microsoft.com/office/officeart/2011/layout/CircleProcess"/>
    <dgm:cxn modelId="{79C9C10C-546F-4394-9270-34FA9C99D9F6}" type="presParOf" srcId="{EB74B5AB-8881-46C6-AD00-E44CA7E10259}" destId="{B488902E-CDDE-4AE6-8DFC-97AE7A1F4178}" srcOrd="2" destOrd="0" presId="urn:microsoft.com/office/officeart/2011/layout/CircleProcess"/>
    <dgm:cxn modelId="{7679EB32-1075-4C0F-B58D-A9C42EC4F010}" type="presParOf" srcId="{EB74B5AB-8881-46C6-AD00-E44CA7E10259}" destId="{308678A9-2666-455E-8BAE-D13E857B570C}" srcOrd="3" destOrd="0" presId="urn:microsoft.com/office/officeart/2011/layout/CircleProcess"/>
    <dgm:cxn modelId="{B93E757A-6A90-42F9-93CD-DD1E6C368BDD}" type="presParOf" srcId="{308678A9-2666-455E-8BAE-D13E857B570C}" destId="{B71825BD-12F1-48E3-82E2-F4FC3D62DD8F}" srcOrd="0" destOrd="0" presId="urn:microsoft.com/office/officeart/2011/layout/CircleProcess"/>
    <dgm:cxn modelId="{3184AF3F-0EAB-4C63-8EAF-CADC184AC638}" type="presParOf" srcId="{EB74B5AB-8881-46C6-AD00-E44CA7E10259}" destId="{B9EA7F1E-D879-4333-9F64-0BE3E0893353}" srcOrd="4" destOrd="0" presId="urn:microsoft.com/office/officeart/2011/layout/CircleProcess"/>
    <dgm:cxn modelId="{67D08AB6-5F74-4798-8698-BE1162DA0DED}" type="presParOf" srcId="{B9EA7F1E-D879-4333-9F64-0BE3E0893353}" destId="{3CE00036-E9A4-4F24-BCF3-0B7BD18D35AC}" srcOrd="0" destOrd="0" presId="urn:microsoft.com/office/officeart/2011/layout/CircleProcess"/>
    <dgm:cxn modelId="{466DDD94-A921-41A9-92B0-89C59A2D6A12}" type="presParOf" srcId="{EB74B5AB-8881-46C6-AD00-E44CA7E10259}" destId="{592EBA1D-ADC3-454C-97A8-1FF8577A1314}" srcOrd="5" destOrd="0" presId="urn:microsoft.com/office/officeart/2011/layout/CircleProcess"/>
    <dgm:cxn modelId="{3A84C98F-E0BD-45BB-A345-BF5E940EB735}" type="presParOf" srcId="{EB74B5AB-8881-46C6-AD00-E44CA7E10259}" destId="{F8CD42AC-4920-48CD-BEE5-6785BB12EEE9}" srcOrd="6" destOrd="0" presId="urn:microsoft.com/office/officeart/2011/layout/CircleProcess"/>
    <dgm:cxn modelId="{DA6161D9-C3FA-49DA-BC26-2FD7033FC3EB}" type="presParOf" srcId="{F8CD42AC-4920-48CD-BEE5-6785BB12EEE9}" destId="{DC69056F-2B69-4B0C-9B3D-1F59D0D5DA4B}" srcOrd="0" destOrd="0" presId="urn:microsoft.com/office/officeart/2011/layout/CircleProcess"/>
    <dgm:cxn modelId="{6068CB5C-072C-47A7-BD71-6359C6D775C3}" type="presParOf" srcId="{EB74B5AB-8881-46C6-AD00-E44CA7E10259}" destId="{1C11B58B-3E03-4B24-A894-3195A99F9522}" srcOrd="7" destOrd="0" presId="urn:microsoft.com/office/officeart/2011/layout/CircleProcess"/>
    <dgm:cxn modelId="{F02AB766-58E8-4AB6-B669-E4A3EE982967}" type="presParOf" srcId="{1C11B58B-3E03-4B24-A894-3195A99F9522}" destId="{AC39DBBE-A7FC-4F85-8BC6-469A40E3A9E4}" srcOrd="0" destOrd="0" presId="urn:microsoft.com/office/officeart/2011/layout/CircleProcess"/>
    <dgm:cxn modelId="{A9BD1102-AEF7-4B55-AAF7-A933176F9384}" type="presParOf" srcId="{EB74B5AB-8881-46C6-AD00-E44CA7E10259}" destId="{0F844A1A-E386-4B7F-B492-2DE50DA47BA2}" srcOrd="8"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B10654-8956-4347-8427-8A9D805CD8B1}" type="doc">
      <dgm:prSet loTypeId="urn:microsoft.com/office/officeart/2005/8/layout/pyramid2" loCatId="pyramid" qsTypeId="urn:microsoft.com/office/officeart/2005/8/quickstyle/simple1" qsCatId="simple" csTypeId="urn:microsoft.com/office/officeart/2005/8/colors/accent1_2" csCatId="accent1" phldr="1"/>
      <dgm:spPr/>
    </dgm:pt>
    <dgm:pt modelId="{4C51865F-C0A7-45AA-8148-FCB547C32AAB}">
      <dgm:prSet phldrT="[Text]"/>
      <dgm:spPr/>
      <dgm:t>
        <a:bodyPr/>
        <a:lstStyle/>
        <a:p>
          <a:r>
            <a:rPr lang="en-US" dirty="0"/>
            <a:t>Conducted for Hindustan Unilever</a:t>
          </a:r>
        </a:p>
      </dgm:t>
    </dgm:pt>
    <dgm:pt modelId="{0BDA5F3D-CB5F-4B17-BC27-844CCEECDBAB}" type="parTrans" cxnId="{677D994D-BD21-4E28-B18C-B743BB21E6B0}">
      <dgm:prSet/>
      <dgm:spPr/>
      <dgm:t>
        <a:bodyPr/>
        <a:lstStyle/>
        <a:p>
          <a:endParaRPr lang="en-US"/>
        </a:p>
      </dgm:t>
    </dgm:pt>
    <dgm:pt modelId="{56E9C9A8-B425-4558-8439-C2C4F4FF8F37}" type="sibTrans" cxnId="{677D994D-BD21-4E28-B18C-B743BB21E6B0}">
      <dgm:prSet/>
      <dgm:spPr/>
      <dgm:t>
        <a:bodyPr/>
        <a:lstStyle/>
        <a:p>
          <a:endParaRPr lang="en-US"/>
        </a:p>
      </dgm:t>
    </dgm:pt>
    <dgm:pt modelId="{A23A2606-74F3-4CBF-95C7-907360321D3D}">
      <dgm:prSet phldrT="[Text]"/>
      <dgm:spPr/>
      <dgm:t>
        <a:bodyPr/>
        <a:lstStyle/>
        <a:p>
          <a:r>
            <a:rPr lang="en-US" dirty="0"/>
            <a:t>Conducted in Dhaka &amp; Chittagong</a:t>
          </a:r>
        </a:p>
      </dgm:t>
    </dgm:pt>
    <dgm:pt modelId="{7AFDDFB7-F366-4EBF-BB3A-A9691B301B30}" type="parTrans" cxnId="{2FA34B48-802F-4E8A-AA42-9392844C22E3}">
      <dgm:prSet/>
      <dgm:spPr/>
      <dgm:t>
        <a:bodyPr/>
        <a:lstStyle/>
        <a:p>
          <a:endParaRPr lang="en-US"/>
        </a:p>
      </dgm:t>
    </dgm:pt>
    <dgm:pt modelId="{0EBA05F1-848A-4F83-B526-D637084F4D0D}" type="sibTrans" cxnId="{2FA34B48-802F-4E8A-AA42-9392844C22E3}">
      <dgm:prSet/>
      <dgm:spPr/>
      <dgm:t>
        <a:bodyPr/>
        <a:lstStyle/>
        <a:p>
          <a:endParaRPr lang="en-US"/>
        </a:p>
      </dgm:t>
    </dgm:pt>
    <dgm:pt modelId="{D50FE35F-D5B0-4642-AC49-BD5B3DCC376C}">
      <dgm:prSet phldrT="[Text]"/>
      <dgm:spPr/>
      <dgm:t>
        <a:bodyPr/>
        <a:lstStyle/>
        <a:p>
          <a:r>
            <a:rPr lang="en-US" dirty="0"/>
            <a:t>36 Respondents were recruited</a:t>
          </a:r>
        </a:p>
      </dgm:t>
    </dgm:pt>
    <dgm:pt modelId="{3B1D9392-6C78-470D-9B87-A0FEDD19DD12}" type="parTrans" cxnId="{7C3413E3-1DFC-4868-981B-9AB52A56CAE9}">
      <dgm:prSet/>
      <dgm:spPr/>
      <dgm:t>
        <a:bodyPr/>
        <a:lstStyle/>
        <a:p>
          <a:endParaRPr lang="en-US"/>
        </a:p>
      </dgm:t>
    </dgm:pt>
    <dgm:pt modelId="{03E9AD15-55EE-444B-B329-D45EFDEF9287}" type="sibTrans" cxnId="{7C3413E3-1DFC-4868-981B-9AB52A56CAE9}">
      <dgm:prSet/>
      <dgm:spPr/>
      <dgm:t>
        <a:bodyPr/>
        <a:lstStyle/>
        <a:p>
          <a:endParaRPr lang="en-US"/>
        </a:p>
      </dgm:t>
    </dgm:pt>
    <dgm:pt modelId="{849733CD-A540-4AB4-8D67-DAF71DEB39FC}" type="pres">
      <dgm:prSet presAssocID="{91B10654-8956-4347-8427-8A9D805CD8B1}" presName="compositeShape" presStyleCnt="0">
        <dgm:presLayoutVars>
          <dgm:dir/>
          <dgm:resizeHandles/>
        </dgm:presLayoutVars>
      </dgm:prSet>
      <dgm:spPr/>
    </dgm:pt>
    <dgm:pt modelId="{CDBA4938-BF0D-4921-AC03-AA9E2E5D26AC}" type="pres">
      <dgm:prSet presAssocID="{91B10654-8956-4347-8427-8A9D805CD8B1}" presName="pyramid" presStyleLbl="node1" presStyleIdx="0" presStyleCnt="1"/>
      <dgm:spPr/>
    </dgm:pt>
    <dgm:pt modelId="{666D37C1-E42F-4609-8E3E-F006C2E72CC8}" type="pres">
      <dgm:prSet presAssocID="{91B10654-8956-4347-8427-8A9D805CD8B1}" presName="theList" presStyleCnt="0"/>
      <dgm:spPr/>
    </dgm:pt>
    <dgm:pt modelId="{01654FA2-8F81-473D-B73A-DA432349E3CE}" type="pres">
      <dgm:prSet presAssocID="{4C51865F-C0A7-45AA-8148-FCB547C32AAB}" presName="aNode" presStyleLbl="fgAcc1" presStyleIdx="0" presStyleCnt="3" custLinFactNeighborX="26746" custLinFactNeighborY="-58750">
        <dgm:presLayoutVars>
          <dgm:bulletEnabled val="1"/>
        </dgm:presLayoutVars>
      </dgm:prSet>
      <dgm:spPr/>
    </dgm:pt>
    <dgm:pt modelId="{6A125B1B-11D8-4D66-BBE5-1DBB9E16F67D}" type="pres">
      <dgm:prSet presAssocID="{4C51865F-C0A7-45AA-8148-FCB547C32AAB}" presName="aSpace" presStyleCnt="0"/>
      <dgm:spPr/>
    </dgm:pt>
    <dgm:pt modelId="{2461D47B-3014-48A6-A7F8-7610E89E7854}" type="pres">
      <dgm:prSet presAssocID="{A23A2606-74F3-4CBF-95C7-907360321D3D}" presName="aNode" presStyleLbl="fgAcc1" presStyleIdx="1" presStyleCnt="3" custLinFactNeighborX="26745" custLinFactNeighborY="9791">
        <dgm:presLayoutVars>
          <dgm:bulletEnabled val="1"/>
        </dgm:presLayoutVars>
      </dgm:prSet>
      <dgm:spPr/>
    </dgm:pt>
    <dgm:pt modelId="{0E31107C-38AC-4A73-9848-78917F663071}" type="pres">
      <dgm:prSet presAssocID="{A23A2606-74F3-4CBF-95C7-907360321D3D}" presName="aSpace" presStyleCnt="0"/>
      <dgm:spPr/>
    </dgm:pt>
    <dgm:pt modelId="{5F9773B1-38DA-4DD8-AAC3-56EE4BDD33FD}" type="pres">
      <dgm:prSet presAssocID="{D50FE35F-D5B0-4642-AC49-BD5B3DCC376C}" presName="aNode" presStyleLbl="fgAcc1" presStyleIdx="2" presStyleCnt="3" custLinFactNeighborX="28528" custLinFactNeighborY="29375">
        <dgm:presLayoutVars>
          <dgm:bulletEnabled val="1"/>
        </dgm:presLayoutVars>
      </dgm:prSet>
      <dgm:spPr/>
    </dgm:pt>
    <dgm:pt modelId="{84B89CE0-4CC0-479C-999F-C55F6D00C0F8}" type="pres">
      <dgm:prSet presAssocID="{D50FE35F-D5B0-4642-AC49-BD5B3DCC376C}" presName="aSpace" presStyleCnt="0"/>
      <dgm:spPr/>
    </dgm:pt>
  </dgm:ptLst>
  <dgm:cxnLst>
    <dgm:cxn modelId="{2FA34B48-802F-4E8A-AA42-9392844C22E3}" srcId="{91B10654-8956-4347-8427-8A9D805CD8B1}" destId="{A23A2606-74F3-4CBF-95C7-907360321D3D}" srcOrd="1" destOrd="0" parTransId="{7AFDDFB7-F366-4EBF-BB3A-A9691B301B30}" sibTransId="{0EBA05F1-848A-4F83-B526-D637084F4D0D}"/>
    <dgm:cxn modelId="{677D994D-BD21-4E28-B18C-B743BB21E6B0}" srcId="{91B10654-8956-4347-8427-8A9D805CD8B1}" destId="{4C51865F-C0A7-45AA-8148-FCB547C32AAB}" srcOrd="0" destOrd="0" parTransId="{0BDA5F3D-CB5F-4B17-BC27-844CCEECDBAB}" sibTransId="{56E9C9A8-B425-4558-8439-C2C4F4FF8F37}"/>
    <dgm:cxn modelId="{F863D972-73FE-4E3A-9EE2-60F4149C87B5}" type="presOf" srcId="{D50FE35F-D5B0-4642-AC49-BD5B3DCC376C}" destId="{5F9773B1-38DA-4DD8-AAC3-56EE4BDD33FD}" srcOrd="0" destOrd="0" presId="urn:microsoft.com/office/officeart/2005/8/layout/pyramid2"/>
    <dgm:cxn modelId="{2F9C9D7B-7088-4EB0-9444-9750E3A18660}" type="presOf" srcId="{A23A2606-74F3-4CBF-95C7-907360321D3D}" destId="{2461D47B-3014-48A6-A7F8-7610E89E7854}" srcOrd="0" destOrd="0" presId="urn:microsoft.com/office/officeart/2005/8/layout/pyramid2"/>
    <dgm:cxn modelId="{597D6F97-2081-4257-B38F-06E6A0325167}" type="presOf" srcId="{4C51865F-C0A7-45AA-8148-FCB547C32AAB}" destId="{01654FA2-8F81-473D-B73A-DA432349E3CE}" srcOrd="0" destOrd="0" presId="urn:microsoft.com/office/officeart/2005/8/layout/pyramid2"/>
    <dgm:cxn modelId="{C73FD2CF-A98A-4474-971E-97519857B806}" type="presOf" srcId="{91B10654-8956-4347-8427-8A9D805CD8B1}" destId="{849733CD-A540-4AB4-8D67-DAF71DEB39FC}" srcOrd="0" destOrd="0" presId="urn:microsoft.com/office/officeart/2005/8/layout/pyramid2"/>
    <dgm:cxn modelId="{7C3413E3-1DFC-4868-981B-9AB52A56CAE9}" srcId="{91B10654-8956-4347-8427-8A9D805CD8B1}" destId="{D50FE35F-D5B0-4642-AC49-BD5B3DCC376C}" srcOrd="2" destOrd="0" parTransId="{3B1D9392-6C78-470D-9B87-A0FEDD19DD12}" sibTransId="{03E9AD15-55EE-444B-B329-D45EFDEF9287}"/>
    <dgm:cxn modelId="{C8B38D86-27D4-4411-B7F5-FC2129C7BEC0}" type="presParOf" srcId="{849733CD-A540-4AB4-8D67-DAF71DEB39FC}" destId="{CDBA4938-BF0D-4921-AC03-AA9E2E5D26AC}" srcOrd="0" destOrd="0" presId="urn:microsoft.com/office/officeart/2005/8/layout/pyramid2"/>
    <dgm:cxn modelId="{C4013884-45EB-42B1-9B3E-F3F4384B910F}" type="presParOf" srcId="{849733CD-A540-4AB4-8D67-DAF71DEB39FC}" destId="{666D37C1-E42F-4609-8E3E-F006C2E72CC8}" srcOrd="1" destOrd="0" presId="urn:microsoft.com/office/officeart/2005/8/layout/pyramid2"/>
    <dgm:cxn modelId="{61029D97-C820-4DF2-99CE-C93C33911ACB}" type="presParOf" srcId="{666D37C1-E42F-4609-8E3E-F006C2E72CC8}" destId="{01654FA2-8F81-473D-B73A-DA432349E3CE}" srcOrd="0" destOrd="0" presId="urn:microsoft.com/office/officeart/2005/8/layout/pyramid2"/>
    <dgm:cxn modelId="{008B1CFD-9F6B-483D-8B22-6C2DD42DF804}" type="presParOf" srcId="{666D37C1-E42F-4609-8E3E-F006C2E72CC8}" destId="{6A125B1B-11D8-4D66-BBE5-1DBB9E16F67D}" srcOrd="1" destOrd="0" presId="urn:microsoft.com/office/officeart/2005/8/layout/pyramid2"/>
    <dgm:cxn modelId="{28C63303-0628-44DD-926B-2E2C4DD26074}" type="presParOf" srcId="{666D37C1-E42F-4609-8E3E-F006C2E72CC8}" destId="{2461D47B-3014-48A6-A7F8-7610E89E7854}" srcOrd="2" destOrd="0" presId="urn:microsoft.com/office/officeart/2005/8/layout/pyramid2"/>
    <dgm:cxn modelId="{C7073851-1DBF-4341-8A31-E9FD3349C4C8}" type="presParOf" srcId="{666D37C1-E42F-4609-8E3E-F006C2E72CC8}" destId="{0E31107C-38AC-4A73-9848-78917F663071}" srcOrd="3" destOrd="0" presId="urn:microsoft.com/office/officeart/2005/8/layout/pyramid2"/>
    <dgm:cxn modelId="{0BA04FAE-0981-4269-92F8-2B6D15AF18BD}" type="presParOf" srcId="{666D37C1-E42F-4609-8E3E-F006C2E72CC8}" destId="{5F9773B1-38DA-4DD8-AAC3-56EE4BDD33FD}" srcOrd="4" destOrd="0" presId="urn:microsoft.com/office/officeart/2005/8/layout/pyramid2"/>
    <dgm:cxn modelId="{9C1A47F9-050F-4515-BB11-8DE71F5E088E}" type="presParOf" srcId="{666D37C1-E42F-4609-8E3E-F006C2E72CC8}" destId="{84B89CE0-4CC0-479C-999F-C55F6D00C0F8}"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B10654-8956-4347-8427-8A9D805CD8B1}" type="doc">
      <dgm:prSet loTypeId="urn:microsoft.com/office/officeart/2005/8/layout/pyramid2" loCatId="pyramid" qsTypeId="urn:microsoft.com/office/officeart/2005/8/quickstyle/simple1" qsCatId="simple" csTypeId="urn:microsoft.com/office/officeart/2005/8/colors/accent1_2" csCatId="accent1" phldr="1"/>
      <dgm:spPr/>
    </dgm:pt>
    <dgm:pt modelId="{4C51865F-C0A7-45AA-8148-FCB547C32AAB}">
      <dgm:prSet phldrT="[Text]" custT="1"/>
      <dgm:spPr/>
      <dgm:t>
        <a:bodyPr/>
        <a:lstStyle/>
        <a:p>
          <a:pPr algn="just"/>
          <a:r>
            <a:rPr lang="en-US" sz="1200" dirty="0"/>
            <a:t>to </a:t>
          </a:r>
          <a:r>
            <a:rPr lang="en-GB" sz="1200" dirty="0"/>
            <a:t>understand the different factors that influence the investment decisions of the retailers and their preference about some pre-decided investment scenario</a:t>
          </a:r>
          <a:r>
            <a:rPr lang="en-GB" sz="1200" b="1" dirty="0"/>
            <a:t> </a:t>
          </a:r>
          <a:r>
            <a:rPr lang="en-GB" sz="1200" dirty="0"/>
            <a:t>especially, to capture price change of cigarettes and the changes in selling behaviour, such as becoming non-compliant in selling price. </a:t>
          </a:r>
          <a:endParaRPr lang="en-US" sz="1200" dirty="0"/>
        </a:p>
      </dgm:t>
    </dgm:pt>
    <dgm:pt modelId="{0BDA5F3D-CB5F-4B17-BC27-844CCEECDBAB}" type="parTrans" cxnId="{677D994D-BD21-4E28-B18C-B743BB21E6B0}">
      <dgm:prSet/>
      <dgm:spPr/>
      <dgm:t>
        <a:bodyPr/>
        <a:lstStyle/>
        <a:p>
          <a:endParaRPr lang="en-US"/>
        </a:p>
      </dgm:t>
    </dgm:pt>
    <dgm:pt modelId="{56E9C9A8-B425-4558-8439-C2C4F4FF8F37}" type="sibTrans" cxnId="{677D994D-BD21-4E28-B18C-B743BB21E6B0}">
      <dgm:prSet/>
      <dgm:spPr/>
      <dgm:t>
        <a:bodyPr/>
        <a:lstStyle/>
        <a:p>
          <a:endParaRPr lang="en-US"/>
        </a:p>
      </dgm:t>
    </dgm:pt>
    <dgm:pt modelId="{A23A2606-74F3-4CBF-95C7-907360321D3D}">
      <dgm:prSet phldrT="[Text]" custT="1"/>
      <dgm:spPr/>
      <dgm:t>
        <a:bodyPr/>
        <a:lstStyle/>
        <a:p>
          <a:r>
            <a:rPr lang="en-GB" sz="1200" dirty="0"/>
            <a:t>recruited 6  structured, semi- structured and street kiosks </a:t>
          </a:r>
          <a:r>
            <a:rPr lang="en-US" sz="1200" dirty="0"/>
            <a:t>owner/ Proprietor who engaged in cigarette retailing business</a:t>
          </a:r>
        </a:p>
      </dgm:t>
    </dgm:pt>
    <dgm:pt modelId="{7AFDDFB7-F366-4EBF-BB3A-A9691B301B30}" type="parTrans" cxnId="{2FA34B48-802F-4E8A-AA42-9392844C22E3}">
      <dgm:prSet/>
      <dgm:spPr/>
      <dgm:t>
        <a:bodyPr/>
        <a:lstStyle/>
        <a:p>
          <a:endParaRPr lang="en-US"/>
        </a:p>
      </dgm:t>
    </dgm:pt>
    <dgm:pt modelId="{0EBA05F1-848A-4F83-B526-D637084F4D0D}" type="sibTrans" cxnId="{2FA34B48-802F-4E8A-AA42-9392844C22E3}">
      <dgm:prSet/>
      <dgm:spPr/>
      <dgm:t>
        <a:bodyPr/>
        <a:lstStyle/>
        <a:p>
          <a:endParaRPr lang="en-US"/>
        </a:p>
      </dgm:t>
    </dgm:pt>
    <dgm:pt modelId="{D50FE35F-D5B0-4642-AC49-BD5B3DCC376C}">
      <dgm:prSet phldrT="[Text]" custT="1"/>
      <dgm:spPr/>
      <dgm:t>
        <a:bodyPr/>
        <a:lstStyle/>
        <a:p>
          <a:r>
            <a:rPr lang="en-US" sz="1200" dirty="0"/>
            <a:t>online streaming platform like </a:t>
          </a:r>
          <a:r>
            <a:rPr lang="en-US" sz="1200" b="1" dirty="0"/>
            <a:t>MS Team</a:t>
          </a:r>
          <a:r>
            <a:rPr lang="en-US" sz="1200" dirty="0"/>
            <a:t> where client was connected and shared their opinion</a:t>
          </a:r>
        </a:p>
      </dgm:t>
    </dgm:pt>
    <dgm:pt modelId="{3B1D9392-6C78-470D-9B87-A0FEDD19DD12}" type="parTrans" cxnId="{7C3413E3-1DFC-4868-981B-9AB52A56CAE9}">
      <dgm:prSet/>
      <dgm:spPr/>
      <dgm:t>
        <a:bodyPr/>
        <a:lstStyle/>
        <a:p>
          <a:endParaRPr lang="en-US"/>
        </a:p>
      </dgm:t>
    </dgm:pt>
    <dgm:pt modelId="{03E9AD15-55EE-444B-B329-D45EFDEF9287}" type="sibTrans" cxnId="{7C3413E3-1DFC-4868-981B-9AB52A56CAE9}">
      <dgm:prSet/>
      <dgm:spPr/>
      <dgm:t>
        <a:bodyPr/>
        <a:lstStyle/>
        <a:p>
          <a:endParaRPr lang="en-US"/>
        </a:p>
      </dgm:t>
    </dgm:pt>
    <dgm:pt modelId="{849733CD-A540-4AB4-8D67-DAF71DEB39FC}" type="pres">
      <dgm:prSet presAssocID="{91B10654-8956-4347-8427-8A9D805CD8B1}" presName="compositeShape" presStyleCnt="0">
        <dgm:presLayoutVars>
          <dgm:dir/>
          <dgm:resizeHandles/>
        </dgm:presLayoutVars>
      </dgm:prSet>
      <dgm:spPr/>
    </dgm:pt>
    <dgm:pt modelId="{CDBA4938-BF0D-4921-AC03-AA9E2E5D26AC}" type="pres">
      <dgm:prSet presAssocID="{91B10654-8956-4347-8427-8A9D805CD8B1}" presName="pyramid" presStyleLbl="node1" presStyleIdx="0" presStyleCnt="1"/>
      <dgm:spPr/>
    </dgm:pt>
    <dgm:pt modelId="{666D37C1-E42F-4609-8E3E-F006C2E72CC8}" type="pres">
      <dgm:prSet presAssocID="{91B10654-8956-4347-8427-8A9D805CD8B1}" presName="theList" presStyleCnt="0"/>
      <dgm:spPr/>
    </dgm:pt>
    <dgm:pt modelId="{01654FA2-8F81-473D-B73A-DA432349E3CE}" type="pres">
      <dgm:prSet presAssocID="{4C51865F-C0A7-45AA-8148-FCB547C32AAB}" presName="aNode" presStyleLbl="fgAcc1" presStyleIdx="0" presStyleCnt="3" custScaleX="119718" custScaleY="249731" custLinFactY="-17587" custLinFactNeighborX="28468" custLinFactNeighborY="-100000">
        <dgm:presLayoutVars>
          <dgm:bulletEnabled val="1"/>
        </dgm:presLayoutVars>
      </dgm:prSet>
      <dgm:spPr/>
    </dgm:pt>
    <dgm:pt modelId="{6A125B1B-11D8-4D66-BBE5-1DBB9E16F67D}" type="pres">
      <dgm:prSet presAssocID="{4C51865F-C0A7-45AA-8148-FCB547C32AAB}" presName="aSpace" presStyleCnt="0"/>
      <dgm:spPr/>
    </dgm:pt>
    <dgm:pt modelId="{2461D47B-3014-48A6-A7F8-7610E89E7854}" type="pres">
      <dgm:prSet presAssocID="{A23A2606-74F3-4CBF-95C7-907360321D3D}" presName="aNode" presStyleLbl="fgAcc1" presStyleIdx="1" presStyleCnt="3" custScaleX="110635" custLinFactY="725" custLinFactNeighborX="39598" custLinFactNeighborY="100000">
        <dgm:presLayoutVars>
          <dgm:bulletEnabled val="1"/>
        </dgm:presLayoutVars>
      </dgm:prSet>
      <dgm:spPr/>
    </dgm:pt>
    <dgm:pt modelId="{0E31107C-38AC-4A73-9848-78917F663071}" type="pres">
      <dgm:prSet presAssocID="{A23A2606-74F3-4CBF-95C7-907360321D3D}" presName="aSpace" presStyleCnt="0"/>
      <dgm:spPr/>
    </dgm:pt>
    <dgm:pt modelId="{5F9773B1-38DA-4DD8-AAC3-56EE4BDD33FD}" type="pres">
      <dgm:prSet presAssocID="{D50FE35F-D5B0-4642-AC49-BD5B3DCC376C}" presName="aNode" presStyleLbl="fgAcc1" presStyleIdx="2" presStyleCnt="3" custLinFactY="35205" custLinFactNeighborX="38682" custLinFactNeighborY="100000">
        <dgm:presLayoutVars>
          <dgm:bulletEnabled val="1"/>
        </dgm:presLayoutVars>
      </dgm:prSet>
      <dgm:spPr/>
    </dgm:pt>
    <dgm:pt modelId="{84B89CE0-4CC0-479C-999F-C55F6D00C0F8}" type="pres">
      <dgm:prSet presAssocID="{D50FE35F-D5B0-4642-AC49-BD5B3DCC376C}" presName="aSpace" presStyleCnt="0"/>
      <dgm:spPr/>
    </dgm:pt>
  </dgm:ptLst>
  <dgm:cxnLst>
    <dgm:cxn modelId="{2FA34B48-802F-4E8A-AA42-9392844C22E3}" srcId="{91B10654-8956-4347-8427-8A9D805CD8B1}" destId="{A23A2606-74F3-4CBF-95C7-907360321D3D}" srcOrd="1" destOrd="0" parTransId="{7AFDDFB7-F366-4EBF-BB3A-A9691B301B30}" sibTransId="{0EBA05F1-848A-4F83-B526-D637084F4D0D}"/>
    <dgm:cxn modelId="{677D994D-BD21-4E28-B18C-B743BB21E6B0}" srcId="{91B10654-8956-4347-8427-8A9D805CD8B1}" destId="{4C51865F-C0A7-45AA-8148-FCB547C32AAB}" srcOrd="0" destOrd="0" parTransId="{0BDA5F3D-CB5F-4B17-BC27-844CCEECDBAB}" sibTransId="{56E9C9A8-B425-4558-8439-C2C4F4FF8F37}"/>
    <dgm:cxn modelId="{F863D972-73FE-4E3A-9EE2-60F4149C87B5}" type="presOf" srcId="{D50FE35F-D5B0-4642-AC49-BD5B3DCC376C}" destId="{5F9773B1-38DA-4DD8-AAC3-56EE4BDD33FD}" srcOrd="0" destOrd="0" presId="urn:microsoft.com/office/officeart/2005/8/layout/pyramid2"/>
    <dgm:cxn modelId="{2F9C9D7B-7088-4EB0-9444-9750E3A18660}" type="presOf" srcId="{A23A2606-74F3-4CBF-95C7-907360321D3D}" destId="{2461D47B-3014-48A6-A7F8-7610E89E7854}" srcOrd="0" destOrd="0" presId="urn:microsoft.com/office/officeart/2005/8/layout/pyramid2"/>
    <dgm:cxn modelId="{597D6F97-2081-4257-B38F-06E6A0325167}" type="presOf" srcId="{4C51865F-C0A7-45AA-8148-FCB547C32AAB}" destId="{01654FA2-8F81-473D-B73A-DA432349E3CE}" srcOrd="0" destOrd="0" presId="urn:microsoft.com/office/officeart/2005/8/layout/pyramid2"/>
    <dgm:cxn modelId="{C73FD2CF-A98A-4474-971E-97519857B806}" type="presOf" srcId="{91B10654-8956-4347-8427-8A9D805CD8B1}" destId="{849733CD-A540-4AB4-8D67-DAF71DEB39FC}" srcOrd="0" destOrd="0" presId="urn:microsoft.com/office/officeart/2005/8/layout/pyramid2"/>
    <dgm:cxn modelId="{7C3413E3-1DFC-4868-981B-9AB52A56CAE9}" srcId="{91B10654-8956-4347-8427-8A9D805CD8B1}" destId="{D50FE35F-D5B0-4642-AC49-BD5B3DCC376C}" srcOrd="2" destOrd="0" parTransId="{3B1D9392-6C78-470D-9B87-A0FEDD19DD12}" sibTransId="{03E9AD15-55EE-444B-B329-D45EFDEF9287}"/>
    <dgm:cxn modelId="{C8B38D86-27D4-4411-B7F5-FC2129C7BEC0}" type="presParOf" srcId="{849733CD-A540-4AB4-8D67-DAF71DEB39FC}" destId="{CDBA4938-BF0D-4921-AC03-AA9E2E5D26AC}" srcOrd="0" destOrd="0" presId="urn:microsoft.com/office/officeart/2005/8/layout/pyramid2"/>
    <dgm:cxn modelId="{C4013884-45EB-42B1-9B3E-F3F4384B910F}" type="presParOf" srcId="{849733CD-A540-4AB4-8D67-DAF71DEB39FC}" destId="{666D37C1-E42F-4609-8E3E-F006C2E72CC8}" srcOrd="1" destOrd="0" presId="urn:microsoft.com/office/officeart/2005/8/layout/pyramid2"/>
    <dgm:cxn modelId="{61029D97-C820-4DF2-99CE-C93C33911ACB}" type="presParOf" srcId="{666D37C1-E42F-4609-8E3E-F006C2E72CC8}" destId="{01654FA2-8F81-473D-B73A-DA432349E3CE}" srcOrd="0" destOrd="0" presId="urn:microsoft.com/office/officeart/2005/8/layout/pyramid2"/>
    <dgm:cxn modelId="{008B1CFD-9F6B-483D-8B22-6C2DD42DF804}" type="presParOf" srcId="{666D37C1-E42F-4609-8E3E-F006C2E72CC8}" destId="{6A125B1B-11D8-4D66-BBE5-1DBB9E16F67D}" srcOrd="1" destOrd="0" presId="urn:microsoft.com/office/officeart/2005/8/layout/pyramid2"/>
    <dgm:cxn modelId="{28C63303-0628-44DD-926B-2E2C4DD26074}" type="presParOf" srcId="{666D37C1-E42F-4609-8E3E-F006C2E72CC8}" destId="{2461D47B-3014-48A6-A7F8-7610E89E7854}" srcOrd="2" destOrd="0" presId="urn:microsoft.com/office/officeart/2005/8/layout/pyramid2"/>
    <dgm:cxn modelId="{C7073851-1DBF-4341-8A31-E9FD3349C4C8}" type="presParOf" srcId="{666D37C1-E42F-4609-8E3E-F006C2E72CC8}" destId="{0E31107C-38AC-4A73-9848-78917F663071}" srcOrd="3" destOrd="0" presId="urn:microsoft.com/office/officeart/2005/8/layout/pyramid2"/>
    <dgm:cxn modelId="{0BA04FAE-0981-4269-92F8-2B6D15AF18BD}" type="presParOf" srcId="{666D37C1-E42F-4609-8E3E-F006C2E72CC8}" destId="{5F9773B1-38DA-4DD8-AAC3-56EE4BDD33FD}" srcOrd="4" destOrd="0" presId="urn:microsoft.com/office/officeart/2005/8/layout/pyramid2"/>
    <dgm:cxn modelId="{9C1A47F9-050F-4515-BB11-8DE71F5E088E}" type="presParOf" srcId="{666D37C1-E42F-4609-8E3E-F006C2E72CC8}" destId="{84B89CE0-4CC0-479C-999F-C55F6D00C0F8}"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8ED6FF-65DF-4BF2-A4DC-C58A7D14A9F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E456D96-EFB7-40E4-B1D3-0ED198DCA7AE}">
      <dgm:prSet phldrT="[Text]"/>
      <dgm:spPr/>
      <dgm:t>
        <a:bodyPr/>
        <a:lstStyle/>
        <a:p>
          <a:r>
            <a:rPr lang="en-US" dirty="0"/>
            <a:t>Concept Test</a:t>
          </a:r>
        </a:p>
      </dgm:t>
    </dgm:pt>
    <dgm:pt modelId="{E6872919-CB5D-4AAF-A568-CA21BAD00CC0}" type="parTrans" cxnId="{15CCFF10-4B31-413D-A8D0-3CA696E63BEE}">
      <dgm:prSet/>
      <dgm:spPr/>
      <dgm:t>
        <a:bodyPr/>
        <a:lstStyle/>
        <a:p>
          <a:endParaRPr lang="en-US"/>
        </a:p>
      </dgm:t>
    </dgm:pt>
    <dgm:pt modelId="{86DFA629-73F1-4BD6-A89A-FE5608F99073}" type="sibTrans" cxnId="{15CCFF10-4B31-413D-A8D0-3CA696E63BEE}">
      <dgm:prSet/>
      <dgm:spPr/>
      <dgm:t>
        <a:bodyPr/>
        <a:lstStyle/>
        <a:p>
          <a:endParaRPr lang="en-US"/>
        </a:p>
      </dgm:t>
    </dgm:pt>
    <dgm:pt modelId="{EEA8ECCE-0BB6-43D3-BFC2-E7E821465FDD}">
      <dgm:prSet phldrT="[Text]"/>
      <dgm:spPr/>
      <dgm:t>
        <a:bodyPr/>
        <a:lstStyle/>
        <a:p>
          <a:r>
            <a:rPr lang="en-US" dirty="0"/>
            <a:t>Conducted for </a:t>
          </a:r>
          <a:r>
            <a:rPr lang="en-US" b="1" dirty="0">
              <a:solidFill>
                <a:srgbClr val="FF3399"/>
              </a:solidFill>
            </a:rPr>
            <a:t>IPSOS Belgium</a:t>
          </a:r>
          <a:r>
            <a:rPr lang="en-US" dirty="0"/>
            <a:t>. </a:t>
          </a:r>
          <a:r>
            <a:rPr lang="en-US" dirty="0">
              <a:ea typeface="Tahoma" panose="020B0604030504040204" pitchFamily="34" charset="0"/>
              <a:cs typeface="Tahoma" panose="020B0604030504040204" pitchFamily="34" charset="0"/>
            </a:rPr>
            <a:t>The objective of this study was to test the concept of five brands of energy drinks. </a:t>
          </a:r>
          <a:endParaRPr lang="en-US" dirty="0"/>
        </a:p>
      </dgm:t>
    </dgm:pt>
    <dgm:pt modelId="{564FD158-5C0F-43BF-926E-5B418B313920}" type="parTrans" cxnId="{3FD360AC-A1F5-420D-915A-EA5B352D2250}">
      <dgm:prSet/>
      <dgm:spPr/>
      <dgm:t>
        <a:bodyPr/>
        <a:lstStyle/>
        <a:p>
          <a:endParaRPr lang="en-US"/>
        </a:p>
      </dgm:t>
    </dgm:pt>
    <dgm:pt modelId="{30DC6D1D-51BB-470C-9B17-ABBAA8A3F7E5}" type="sibTrans" cxnId="{3FD360AC-A1F5-420D-915A-EA5B352D2250}">
      <dgm:prSet/>
      <dgm:spPr/>
      <dgm:t>
        <a:bodyPr/>
        <a:lstStyle/>
        <a:p>
          <a:endParaRPr lang="en-US"/>
        </a:p>
      </dgm:t>
    </dgm:pt>
    <dgm:pt modelId="{7CAE5548-6C2C-45A6-822E-1E8228C72B3B}">
      <dgm:prSet phldrT="[Text]"/>
      <dgm:spPr/>
      <dgm:t>
        <a:bodyPr/>
        <a:lstStyle/>
        <a:p>
          <a:r>
            <a:rPr lang="en-US" dirty="0"/>
            <a:t>150 Respondents. </a:t>
          </a:r>
          <a:r>
            <a:rPr lang="en-US" dirty="0">
              <a:ea typeface="Tahoma" panose="020B0604030504040204" pitchFamily="34" charset="0"/>
              <a:cs typeface="Tahoma" panose="020B0604030504040204" pitchFamily="34" charset="0"/>
            </a:rPr>
            <a:t>The respondents under this study  was all heavy, occasional and lapsed users of energy drinks aged 18 to 39. Under this study the main sample size was 100 and booster sample size was 50 respondents. </a:t>
          </a:r>
          <a:endParaRPr lang="en-US" dirty="0"/>
        </a:p>
      </dgm:t>
    </dgm:pt>
    <dgm:pt modelId="{C31E7BFF-AA2D-4D5B-96C5-AD654637C5F3}" type="parTrans" cxnId="{8416C582-DD3A-495E-A887-E60EB342416D}">
      <dgm:prSet/>
      <dgm:spPr/>
      <dgm:t>
        <a:bodyPr/>
        <a:lstStyle/>
        <a:p>
          <a:endParaRPr lang="en-US"/>
        </a:p>
      </dgm:t>
    </dgm:pt>
    <dgm:pt modelId="{108FAF2F-45EB-478C-BE12-EF273EECE8F4}" type="sibTrans" cxnId="{8416C582-DD3A-495E-A887-E60EB342416D}">
      <dgm:prSet/>
      <dgm:spPr/>
      <dgm:t>
        <a:bodyPr/>
        <a:lstStyle/>
        <a:p>
          <a:endParaRPr lang="en-US"/>
        </a:p>
      </dgm:t>
    </dgm:pt>
    <dgm:pt modelId="{FC593C35-532A-4763-AB15-EEFC084A0E68}">
      <dgm:prSet phldrT="[Text]"/>
      <dgm:spPr/>
      <dgm:t>
        <a:bodyPr/>
        <a:lstStyle/>
        <a:p>
          <a:r>
            <a:rPr lang="en-US" dirty="0"/>
            <a:t>Computer Aided Web Interview. </a:t>
          </a:r>
          <a:r>
            <a:rPr lang="en-US" dirty="0">
              <a:ea typeface="Tahoma" panose="020B0604030504040204" pitchFamily="34" charset="0"/>
              <a:cs typeface="Tahoma" panose="020B0604030504040204" pitchFamily="34" charset="0"/>
            </a:rPr>
            <a:t>The study was device aided. This study took place in the urban areas of Dhaka. </a:t>
          </a:r>
          <a:r>
            <a:rPr lang="en-US" dirty="0"/>
            <a:t>Both Male and Female were targeted group</a:t>
          </a:r>
        </a:p>
      </dgm:t>
    </dgm:pt>
    <dgm:pt modelId="{09574414-7B12-4050-99AE-817267F9B951}" type="parTrans" cxnId="{30AB363D-7168-42DF-A9B0-9062BE774260}">
      <dgm:prSet/>
      <dgm:spPr/>
      <dgm:t>
        <a:bodyPr/>
        <a:lstStyle/>
        <a:p>
          <a:endParaRPr lang="en-US"/>
        </a:p>
      </dgm:t>
    </dgm:pt>
    <dgm:pt modelId="{9E3CD878-48B3-44A2-BBFC-4DC8F47D2A87}" type="sibTrans" cxnId="{30AB363D-7168-42DF-A9B0-9062BE774260}">
      <dgm:prSet/>
      <dgm:spPr/>
      <dgm:t>
        <a:bodyPr/>
        <a:lstStyle/>
        <a:p>
          <a:endParaRPr lang="en-US"/>
        </a:p>
      </dgm:t>
    </dgm:pt>
    <dgm:pt modelId="{B8BB0E8F-7EE9-4802-88BA-146940E5B219}" type="pres">
      <dgm:prSet presAssocID="{538ED6FF-65DF-4BF2-A4DC-C58A7D14A9FF}" presName="cycle" presStyleCnt="0">
        <dgm:presLayoutVars>
          <dgm:chMax val="1"/>
          <dgm:dir/>
          <dgm:animLvl val="ctr"/>
          <dgm:resizeHandles val="exact"/>
        </dgm:presLayoutVars>
      </dgm:prSet>
      <dgm:spPr/>
    </dgm:pt>
    <dgm:pt modelId="{F45F2756-3268-42C4-A18A-7DD1D1C081F9}" type="pres">
      <dgm:prSet presAssocID="{BE456D96-EFB7-40E4-B1D3-0ED198DCA7AE}" presName="centerShape" presStyleLbl="node0" presStyleIdx="0" presStyleCnt="1"/>
      <dgm:spPr/>
    </dgm:pt>
    <dgm:pt modelId="{FF8765B4-45A4-46D4-B8F6-663E75B7BB6E}" type="pres">
      <dgm:prSet presAssocID="{564FD158-5C0F-43BF-926E-5B418B313920}" presName="parTrans" presStyleLbl="bgSibTrans2D1" presStyleIdx="0" presStyleCnt="3"/>
      <dgm:spPr/>
    </dgm:pt>
    <dgm:pt modelId="{9E4A0B71-A8D2-4686-ADE1-917D33667049}" type="pres">
      <dgm:prSet presAssocID="{EEA8ECCE-0BB6-43D3-BFC2-E7E821465FDD}" presName="node" presStyleLbl="node1" presStyleIdx="0" presStyleCnt="3">
        <dgm:presLayoutVars>
          <dgm:bulletEnabled val="1"/>
        </dgm:presLayoutVars>
      </dgm:prSet>
      <dgm:spPr/>
    </dgm:pt>
    <dgm:pt modelId="{AA07EB8D-A856-43E3-BCEC-9B317453BBB6}" type="pres">
      <dgm:prSet presAssocID="{C31E7BFF-AA2D-4D5B-96C5-AD654637C5F3}" presName="parTrans" presStyleLbl="bgSibTrans2D1" presStyleIdx="1" presStyleCnt="3"/>
      <dgm:spPr/>
    </dgm:pt>
    <dgm:pt modelId="{0BC21F73-3229-472E-8341-2657BC6E44B0}" type="pres">
      <dgm:prSet presAssocID="{7CAE5548-6C2C-45A6-822E-1E8228C72B3B}" presName="node" presStyleLbl="node1" presStyleIdx="1" presStyleCnt="3">
        <dgm:presLayoutVars>
          <dgm:bulletEnabled val="1"/>
        </dgm:presLayoutVars>
      </dgm:prSet>
      <dgm:spPr/>
    </dgm:pt>
    <dgm:pt modelId="{8D194776-FF4C-4520-9441-2EB3532FEBE0}" type="pres">
      <dgm:prSet presAssocID="{09574414-7B12-4050-99AE-817267F9B951}" presName="parTrans" presStyleLbl="bgSibTrans2D1" presStyleIdx="2" presStyleCnt="3"/>
      <dgm:spPr/>
    </dgm:pt>
    <dgm:pt modelId="{6C2AB8F1-AC79-4F80-9623-677361A5088E}" type="pres">
      <dgm:prSet presAssocID="{FC593C35-532A-4763-AB15-EEFC084A0E68}" presName="node" presStyleLbl="node1" presStyleIdx="2" presStyleCnt="3">
        <dgm:presLayoutVars>
          <dgm:bulletEnabled val="1"/>
        </dgm:presLayoutVars>
      </dgm:prSet>
      <dgm:spPr/>
    </dgm:pt>
  </dgm:ptLst>
  <dgm:cxnLst>
    <dgm:cxn modelId="{31240809-2934-401C-9B71-D64BFF269B09}" type="presOf" srcId="{7CAE5548-6C2C-45A6-822E-1E8228C72B3B}" destId="{0BC21F73-3229-472E-8341-2657BC6E44B0}" srcOrd="0" destOrd="0" presId="urn:microsoft.com/office/officeart/2005/8/layout/radial4"/>
    <dgm:cxn modelId="{15CCFF10-4B31-413D-A8D0-3CA696E63BEE}" srcId="{538ED6FF-65DF-4BF2-A4DC-C58A7D14A9FF}" destId="{BE456D96-EFB7-40E4-B1D3-0ED198DCA7AE}" srcOrd="0" destOrd="0" parTransId="{E6872919-CB5D-4AAF-A568-CA21BAD00CC0}" sibTransId="{86DFA629-73F1-4BD6-A89A-FE5608F99073}"/>
    <dgm:cxn modelId="{0B2F4C1C-8E0D-484A-B9DF-F753368A551D}" type="presOf" srcId="{BE456D96-EFB7-40E4-B1D3-0ED198DCA7AE}" destId="{F45F2756-3268-42C4-A18A-7DD1D1C081F9}" srcOrd="0" destOrd="0" presId="urn:microsoft.com/office/officeart/2005/8/layout/radial4"/>
    <dgm:cxn modelId="{11AF582E-DD05-4A70-9DA4-99CFE5978D6B}" type="presOf" srcId="{C31E7BFF-AA2D-4D5B-96C5-AD654637C5F3}" destId="{AA07EB8D-A856-43E3-BCEC-9B317453BBB6}" srcOrd="0" destOrd="0" presId="urn:microsoft.com/office/officeart/2005/8/layout/radial4"/>
    <dgm:cxn modelId="{30AB363D-7168-42DF-A9B0-9062BE774260}" srcId="{BE456D96-EFB7-40E4-B1D3-0ED198DCA7AE}" destId="{FC593C35-532A-4763-AB15-EEFC084A0E68}" srcOrd="2" destOrd="0" parTransId="{09574414-7B12-4050-99AE-817267F9B951}" sibTransId="{9E3CD878-48B3-44A2-BBFC-4DC8F47D2A87}"/>
    <dgm:cxn modelId="{3923DD7D-1552-4F95-AF2E-B0807BEF8C03}" type="presOf" srcId="{09574414-7B12-4050-99AE-817267F9B951}" destId="{8D194776-FF4C-4520-9441-2EB3532FEBE0}" srcOrd="0" destOrd="0" presId="urn:microsoft.com/office/officeart/2005/8/layout/radial4"/>
    <dgm:cxn modelId="{8416C582-DD3A-495E-A887-E60EB342416D}" srcId="{BE456D96-EFB7-40E4-B1D3-0ED198DCA7AE}" destId="{7CAE5548-6C2C-45A6-822E-1E8228C72B3B}" srcOrd="1" destOrd="0" parTransId="{C31E7BFF-AA2D-4D5B-96C5-AD654637C5F3}" sibTransId="{108FAF2F-45EB-478C-BE12-EF273EECE8F4}"/>
    <dgm:cxn modelId="{0E0598A1-097D-4EAC-8EAC-58F3AD3EC130}" type="presOf" srcId="{564FD158-5C0F-43BF-926E-5B418B313920}" destId="{FF8765B4-45A4-46D4-B8F6-663E75B7BB6E}" srcOrd="0" destOrd="0" presId="urn:microsoft.com/office/officeart/2005/8/layout/radial4"/>
    <dgm:cxn modelId="{E23E5FA2-AB8D-4A66-BF49-D91879279BC0}" type="presOf" srcId="{FC593C35-532A-4763-AB15-EEFC084A0E68}" destId="{6C2AB8F1-AC79-4F80-9623-677361A5088E}" srcOrd="0" destOrd="0" presId="urn:microsoft.com/office/officeart/2005/8/layout/radial4"/>
    <dgm:cxn modelId="{ED18EFA7-DB6B-461B-A978-181838261CA6}" type="presOf" srcId="{EEA8ECCE-0BB6-43D3-BFC2-E7E821465FDD}" destId="{9E4A0B71-A8D2-4686-ADE1-917D33667049}" srcOrd="0" destOrd="0" presId="urn:microsoft.com/office/officeart/2005/8/layout/radial4"/>
    <dgm:cxn modelId="{3FD360AC-A1F5-420D-915A-EA5B352D2250}" srcId="{BE456D96-EFB7-40E4-B1D3-0ED198DCA7AE}" destId="{EEA8ECCE-0BB6-43D3-BFC2-E7E821465FDD}" srcOrd="0" destOrd="0" parTransId="{564FD158-5C0F-43BF-926E-5B418B313920}" sibTransId="{30DC6D1D-51BB-470C-9B17-ABBAA8A3F7E5}"/>
    <dgm:cxn modelId="{E1833FFE-3F89-4319-A89E-D4DDF8A0DEC2}" type="presOf" srcId="{538ED6FF-65DF-4BF2-A4DC-C58A7D14A9FF}" destId="{B8BB0E8F-7EE9-4802-88BA-146940E5B219}" srcOrd="0" destOrd="0" presId="urn:microsoft.com/office/officeart/2005/8/layout/radial4"/>
    <dgm:cxn modelId="{7AC17514-4205-4749-B642-B70E5FC63BA8}" type="presParOf" srcId="{B8BB0E8F-7EE9-4802-88BA-146940E5B219}" destId="{F45F2756-3268-42C4-A18A-7DD1D1C081F9}" srcOrd="0" destOrd="0" presId="urn:microsoft.com/office/officeart/2005/8/layout/radial4"/>
    <dgm:cxn modelId="{B7DFC631-2101-44A3-924B-08716FBE97A2}" type="presParOf" srcId="{B8BB0E8F-7EE9-4802-88BA-146940E5B219}" destId="{FF8765B4-45A4-46D4-B8F6-663E75B7BB6E}" srcOrd="1" destOrd="0" presId="urn:microsoft.com/office/officeart/2005/8/layout/radial4"/>
    <dgm:cxn modelId="{88070931-7845-4552-A561-FDB1D9624CBD}" type="presParOf" srcId="{B8BB0E8F-7EE9-4802-88BA-146940E5B219}" destId="{9E4A0B71-A8D2-4686-ADE1-917D33667049}" srcOrd="2" destOrd="0" presId="urn:microsoft.com/office/officeart/2005/8/layout/radial4"/>
    <dgm:cxn modelId="{795EA4D7-FE56-4DF3-89C3-486F6AAB7480}" type="presParOf" srcId="{B8BB0E8F-7EE9-4802-88BA-146940E5B219}" destId="{AA07EB8D-A856-43E3-BCEC-9B317453BBB6}" srcOrd="3" destOrd="0" presId="urn:microsoft.com/office/officeart/2005/8/layout/radial4"/>
    <dgm:cxn modelId="{2FB3975C-15EC-4615-81AF-89A815EAA761}" type="presParOf" srcId="{B8BB0E8F-7EE9-4802-88BA-146940E5B219}" destId="{0BC21F73-3229-472E-8341-2657BC6E44B0}" srcOrd="4" destOrd="0" presId="urn:microsoft.com/office/officeart/2005/8/layout/radial4"/>
    <dgm:cxn modelId="{1E21D871-0D29-4BE8-8C21-377DCB237D6E}" type="presParOf" srcId="{B8BB0E8F-7EE9-4802-88BA-146940E5B219}" destId="{8D194776-FF4C-4520-9441-2EB3532FEBE0}" srcOrd="5" destOrd="0" presId="urn:microsoft.com/office/officeart/2005/8/layout/radial4"/>
    <dgm:cxn modelId="{9CEA9BA3-BAB7-4C85-B20D-5DB6BB0B5EA5}" type="presParOf" srcId="{B8BB0E8F-7EE9-4802-88BA-146940E5B219}" destId="{6C2AB8F1-AC79-4F80-9623-677361A5088E}" srcOrd="6"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B245F2-D52E-43F5-803B-3FDCCE2CC9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B26D9A4-F27F-43A2-910F-5DDD897E7179}">
      <dgm:prSet phldrT="[Text]" custT="1"/>
      <dgm:spPr/>
      <dgm:t>
        <a:bodyPr/>
        <a:lstStyle/>
        <a:p>
          <a:r>
            <a:rPr lang="en-US" sz="2700" dirty="0"/>
            <a:t>Concept Test </a:t>
          </a:r>
          <a:r>
            <a:rPr lang="en-US" sz="2000" dirty="0"/>
            <a:t>(Pearl Study)</a:t>
          </a:r>
        </a:p>
      </dgm:t>
    </dgm:pt>
    <dgm:pt modelId="{64A5BD98-915B-4A59-8387-583E70BDC0E5}" type="parTrans" cxnId="{CB140B68-3F5A-4030-AB5A-147CFB952EB1}">
      <dgm:prSet/>
      <dgm:spPr/>
      <dgm:t>
        <a:bodyPr/>
        <a:lstStyle/>
        <a:p>
          <a:endParaRPr lang="en-US"/>
        </a:p>
      </dgm:t>
    </dgm:pt>
    <dgm:pt modelId="{218099D8-0A49-406E-8BD3-FA804095526E}" type="sibTrans" cxnId="{CB140B68-3F5A-4030-AB5A-147CFB952EB1}">
      <dgm:prSet/>
      <dgm:spPr/>
      <dgm:t>
        <a:bodyPr/>
        <a:lstStyle/>
        <a:p>
          <a:endParaRPr lang="en-US"/>
        </a:p>
      </dgm:t>
    </dgm:pt>
    <dgm:pt modelId="{CFD7468D-02DE-4824-A752-A3E414932844}">
      <dgm:prSet phldrT="[Text]" custT="1"/>
      <dgm:spPr/>
      <dgm:t>
        <a:bodyPr/>
        <a:lstStyle/>
        <a:p>
          <a:pPr algn="just"/>
          <a:endParaRPr lang="en-US" sz="1800" dirty="0"/>
        </a:p>
        <a:p>
          <a:pPr algn="just"/>
          <a:endParaRPr lang="en-US" sz="1800" dirty="0"/>
        </a:p>
        <a:p>
          <a:pPr algn="just"/>
          <a:r>
            <a:rPr lang="en-US" sz="1800" dirty="0"/>
            <a:t>Conducted for </a:t>
          </a:r>
          <a:r>
            <a:rPr lang="en-US" sz="1800" b="1" dirty="0">
              <a:solidFill>
                <a:srgbClr val="FF3399"/>
              </a:solidFill>
            </a:rPr>
            <a:t>Merico</a:t>
          </a:r>
          <a:r>
            <a:rPr lang="en-US" sz="1800" dirty="0"/>
            <a:t>. </a:t>
          </a:r>
          <a:r>
            <a:rPr lang="en-US" sz="1800" dirty="0">
              <a:ea typeface="Tahoma" panose="020B0604030504040204" pitchFamily="34" charset="0"/>
              <a:cs typeface="Tahoma" panose="020B0604030504040204" pitchFamily="34" charset="0"/>
            </a:rPr>
            <a:t>The objective of this study was to test the concept of Fairness Cream energy drinks. </a:t>
          </a:r>
          <a:endParaRPr lang="en-US" sz="1800" dirty="0"/>
        </a:p>
      </dgm:t>
    </dgm:pt>
    <dgm:pt modelId="{566FBF87-7F2F-4E8A-99E3-0E9EFC2CDF2E}" type="parTrans" cxnId="{6D82E46E-0C6E-4DC6-BC0E-DCE4CF5B0155}">
      <dgm:prSet/>
      <dgm:spPr/>
      <dgm:t>
        <a:bodyPr/>
        <a:lstStyle/>
        <a:p>
          <a:endParaRPr lang="en-US"/>
        </a:p>
      </dgm:t>
    </dgm:pt>
    <dgm:pt modelId="{82F2246E-DF24-4C16-A504-1A0FBCAFBD8D}" type="sibTrans" cxnId="{6D82E46E-0C6E-4DC6-BC0E-DCE4CF5B0155}">
      <dgm:prSet/>
      <dgm:spPr/>
      <dgm:t>
        <a:bodyPr/>
        <a:lstStyle/>
        <a:p>
          <a:endParaRPr lang="en-US"/>
        </a:p>
      </dgm:t>
    </dgm:pt>
    <dgm:pt modelId="{161220FF-319E-4E16-9F58-32F9892C2D30}">
      <dgm:prSet phldrT="[Text]" custT="1"/>
      <dgm:spPr/>
      <dgm:t>
        <a:bodyPr/>
        <a:lstStyle/>
        <a:p>
          <a:pPr algn="just"/>
          <a:endParaRPr lang="en-US" sz="1800" dirty="0"/>
        </a:p>
        <a:p>
          <a:pPr algn="just"/>
          <a:r>
            <a:rPr lang="en-US" sz="1800" dirty="0"/>
            <a:t>Sample size was 300, 400, 450 respectively since we conducted the study for several times. The females are the targeted group</a:t>
          </a:r>
        </a:p>
      </dgm:t>
    </dgm:pt>
    <dgm:pt modelId="{20401ECD-FF00-4E0C-A4F2-58306F7B8403}" type="parTrans" cxnId="{9201D950-12AB-483B-A1C7-D796B9E2745A}">
      <dgm:prSet/>
      <dgm:spPr/>
      <dgm:t>
        <a:bodyPr/>
        <a:lstStyle/>
        <a:p>
          <a:endParaRPr lang="en-US"/>
        </a:p>
      </dgm:t>
    </dgm:pt>
    <dgm:pt modelId="{F3849D75-3EE4-44B1-B7F1-D432AF737965}" type="sibTrans" cxnId="{9201D950-12AB-483B-A1C7-D796B9E2745A}">
      <dgm:prSet/>
      <dgm:spPr/>
      <dgm:t>
        <a:bodyPr/>
        <a:lstStyle/>
        <a:p>
          <a:endParaRPr lang="en-US"/>
        </a:p>
      </dgm:t>
    </dgm:pt>
    <dgm:pt modelId="{D7A52263-C926-4C43-A5EE-B19F25226859}">
      <dgm:prSet phldrT="[Text]" custT="1"/>
      <dgm:spPr/>
      <dgm:t>
        <a:bodyPr/>
        <a:lstStyle/>
        <a:p>
          <a:pPr algn="just"/>
          <a:r>
            <a:rPr lang="en-US" sz="1800" dirty="0"/>
            <a:t>The study is took place in Dhaka and Chittagong</a:t>
          </a:r>
        </a:p>
      </dgm:t>
    </dgm:pt>
    <dgm:pt modelId="{88EAFC91-00FD-4A6E-91FF-499DBD74E9AB}" type="parTrans" cxnId="{B9E4005B-77D7-4ED8-A34B-11ACAED86BBF}">
      <dgm:prSet/>
      <dgm:spPr/>
      <dgm:t>
        <a:bodyPr/>
        <a:lstStyle/>
        <a:p>
          <a:endParaRPr lang="en-US"/>
        </a:p>
      </dgm:t>
    </dgm:pt>
    <dgm:pt modelId="{52132E68-A9BD-4C48-BA98-9F2213574D13}" type="sibTrans" cxnId="{B9E4005B-77D7-4ED8-A34B-11ACAED86BBF}">
      <dgm:prSet/>
      <dgm:spPr/>
      <dgm:t>
        <a:bodyPr/>
        <a:lstStyle/>
        <a:p>
          <a:endParaRPr lang="en-US"/>
        </a:p>
      </dgm:t>
    </dgm:pt>
    <dgm:pt modelId="{09AA9CD4-C2B9-434F-8176-D287B465C29B}">
      <dgm:prSet phldrT="[Text]" custT="1"/>
      <dgm:spPr/>
      <dgm:t>
        <a:bodyPr/>
        <a:lstStyle/>
        <a:p>
          <a:pPr algn="just"/>
          <a:r>
            <a:rPr lang="en-US" sz="1800" dirty="0"/>
            <a:t>The objective of the study is to launch new brands.</a:t>
          </a:r>
        </a:p>
      </dgm:t>
    </dgm:pt>
    <dgm:pt modelId="{B3FE74A6-046B-4C69-9978-B94519E723A5}" type="parTrans" cxnId="{058EC4E0-EFBE-4935-9BA5-B031651247A6}">
      <dgm:prSet/>
      <dgm:spPr/>
      <dgm:t>
        <a:bodyPr/>
        <a:lstStyle/>
        <a:p>
          <a:endParaRPr lang="en-US"/>
        </a:p>
      </dgm:t>
    </dgm:pt>
    <dgm:pt modelId="{DD775ACC-689E-4919-8A61-BDCDF7AC90D0}" type="sibTrans" cxnId="{058EC4E0-EFBE-4935-9BA5-B031651247A6}">
      <dgm:prSet/>
      <dgm:spPr/>
      <dgm:t>
        <a:bodyPr/>
        <a:lstStyle/>
        <a:p>
          <a:endParaRPr lang="en-US"/>
        </a:p>
      </dgm:t>
    </dgm:pt>
    <dgm:pt modelId="{8AC0E947-E819-43CA-B1FE-E64D9AFB3EA7}" type="pres">
      <dgm:prSet presAssocID="{56B245F2-D52E-43F5-803B-3FDCCE2CC9F8}" presName="diagram" presStyleCnt="0">
        <dgm:presLayoutVars>
          <dgm:chMax val="1"/>
          <dgm:dir/>
          <dgm:animLvl val="ctr"/>
          <dgm:resizeHandles val="exact"/>
        </dgm:presLayoutVars>
      </dgm:prSet>
      <dgm:spPr/>
    </dgm:pt>
    <dgm:pt modelId="{92D4F406-3C59-408F-844F-F8E4277266C5}" type="pres">
      <dgm:prSet presAssocID="{56B245F2-D52E-43F5-803B-3FDCCE2CC9F8}" presName="matrix" presStyleCnt="0"/>
      <dgm:spPr/>
    </dgm:pt>
    <dgm:pt modelId="{F73D1B34-8E71-4519-BCD1-BB9A4DAB5E06}" type="pres">
      <dgm:prSet presAssocID="{56B245F2-D52E-43F5-803B-3FDCCE2CC9F8}" presName="tile1" presStyleLbl="node1" presStyleIdx="0" presStyleCnt="4"/>
      <dgm:spPr/>
    </dgm:pt>
    <dgm:pt modelId="{C8EF98A0-D3CD-4C67-B541-EA0B5A1AAEA5}" type="pres">
      <dgm:prSet presAssocID="{56B245F2-D52E-43F5-803B-3FDCCE2CC9F8}" presName="tile1text" presStyleLbl="node1" presStyleIdx="0" presStyleCnt="4">
        <dgm:presLayoutVars>
          <dgm:chMax val="0"/>
          <dgm:chPref val="0"/>
          <dgm:bulletEnabled val="1"/>
        </dgm:presLayoutVars>
      </dgm:prSet>
      <dgm:spPr/>
    </dgm:pt>
    <dgm:pt modelId="{75DE16CD-F0B3-46F6-B899-9C3CBB020B08}" type="pres">
      <dgm:prSet presAssocID="{56B245F2-D52E-43F5-803B-3FDCCE2CC9F8}" presName="tile2" presStyleLbl="node1" presStyleIdx="1" presStyleCnt="4"/>
      <dgm:spPr/>
    </dgm:pt>
    <dgm:pt modelId="{C4E37C9A-C50A-4F0E-8584-EF089964BB12}" type="pres">
      <dgm:prSet presAssocID="{56B245F2-D52E-43F5-803B-3FDCCE2CC9F8}" presName="tile2text" presStyleLbl="node1" presStyleIdx="1" presStyleCnt="4">
        <dgm:presLayoutVars>
          <dgm:chMax val="0"/>
          <dgm:chPref val="0"/>
          <dgm:bulletEnabled val="1"/>
        </dgm:presLayoutVars>
      </dgm:prSet>
      <dgm:spPr/>
    </dgm:pt>
    <dgm:pt modelId="{44EEEC66-FC00-49B8-ABCA-1E0DB5E347D6}" type="pres">
      <dgm:prSet presAssocID="{56B245F2-D52E-43F5-803B-3FDCCE2CC9F8}" presName="tile3" presStyleLbl="node1" presStyleIdx="2" presStyleCnt="4"/>
      <dgm:spPr/>
    </dgm:pt>
    <dgm:pt modelId="{33E603AC-0AE6-473A-A520-74F1BE024480}" type="pres">
      <dgm:prSet presAssocID="{56B245F2-D52E-43F5-803B-3FDCCE2CC9F8}" presName="tile3text" presStyleLbl="node1" presStyleIdx="2" presStyleCnt="4">
        <dgm:presLayoutVars>
          <dgm:chMax val="0"/>
          <dgm:chPref val="0"/>
          <dgm:bulletEnabled val="1"/>
        </dgm:presLayoutVars>
      </dgm:prSet>
      <dgm:spPr/>
    </dgm:pt>
    <dgm:pt modelId="{CE32C411-F438-4CEE-A843-ADBEC2B15749}" type="pres">
      <dgm:prSet presAssocID="{56B245F2-D52E-43F5-803B-3FDCCE2CC9F8}" presName="tile4" presStyleLbl="node1" presStyleIdx="3" presStyleCnt="4"/>
      <dgm:spPr/>
    </dgm:pt>
    <dgm:pt modelId="{F5E60348-6686-4D6E-981A-3B3426F5B4A3}" type="pres">
      <dgm:prSet presAssocID="{56B245F2-D52E-43F5-803B-3FDCCE2CC9F8}" presName="tile4text" presStyleLbl="node1" presStyleIdx="3" presStyleCnt="4">
        <dgm:presLayoutVars>
          <dgm:chMax val="0"/>
          <dgm:chPref val="0"/>
          <dgm:bulletEnabled val="1"/>
        </dgm:presLayoutVars>
      </dgm:prSet>
      <dgm:spPr/>
    </dgm:pt>
    <dgm:pt modelId="{B305DE38-E06C-471F-B0A4-2A5A7EC21AB4}" type="pres">
      <dgm:prSet presAssocID="{56B245F2-D52E-43F5-803B-3FDCCE2CC9F8}" presName="centerTile" presStyleLbl="fgShp" presStyleIdx="0" presStyleCnt="1">
        <dgm:presLayoutVars>
          <dgm:chMax val="0"/>
          <dgm:chPref val="0"/>
        </dgm:presLayoutVars>
      </dgm:prSet>
      <dgm:spPr/>
    </dgm:pt>
  </dgm:ptLst>
  <dgm:cxnLst>
    <dgm:cxn modelId="{F453471B-81D6-4917-87BC-EBE33957F573}" type="presOf" srcId="{161220FF-319E-4E16-9F58-32F9892C2D30}" destId="{C4E37C9A-C50A-4F0E-8584-EF089964BB12}" srcOrd="1" destOrd="0" presId="urn:microsoft.com/office/officeart/2005/8/layout/matrix1"/>
    <dgm:cxn modelId="{676E732F-0594-4962-B6D1-707746356A95}" type="presOf" srcId="{CFD7468D-02DE-4824-A752-A3E414932844}" destId="{F73D1B34-8E71-4519-BCD1-BB9A4DAB5E06}" srcOrd="0" destOrd="0" presId="urn:microsoft.com/office/officeart/2005/8/layout/matrix1"/>
    <dgm:cxn modelId="{06B7B938-D637-4A67-B997-0BCB01E3D114}" type="presOf" srcId="{09AA9CD4-C2B9-434F-8176-D287B465C29B}" destId="{CE32C411-F438-4CEE-A843-ADBEC2B15749}" srcOrd="0" destOrd="0" presId="urn:microsoft.com/office/officeart/2005/8/layout/matrix1"/>
    <dgm:cxn modelId="{B9E4005B-77D7-4ED8-A34B-11ACAED86BBF}" srcId="{5B26D9A4-F27F-43A2-910F-5DDD897E7179}" destId="{D7A52263-C926-4C43-A5EE-B19F25226859}" srcOrd="2" destOrd="0" parTransId="{88EAFC91-00FD-4A6E-91FF-499DBD74E9AB}" sibTransId="{52132E68-A9BD-4C48-BA98-9F2213574D13}"/>
    <dgm:cxn modelId="{D431D943-05AE-427A-BA38-A6F772BC78F2}" type="presOf" srcId="{5B26D9A4-F27F-43A2-910F-5DDD897E7179}" destId="{B305DE38-E06C-471F-B0A4-2A5A7EC21AB4}" srcOrd="0" destOrd="0" presId="urn:microsoft.com/office/officeart/2005/8/layout/matrix1"/>
    <dgm:cxn modelId="{CB140B68-3F5A-4030-AB5A-147CFB952EB1}" srcId="{56B245F2-D52E-43F5-803B-3FDCCE2CC9F8}" destId="{5B26D9A4-F27F-43A2-910F-5DDD897E7179}" srcOrd="0" destOrd="0" parTransId="{64A5BD98-915B-4A59-8387-583E70BDC0E5}" sibTransId="{218099D8-0A49-406E-8BD3-FA804095526E}"/>
    <dgm:cxn modelId="{6D82E46E-0C6E-4DC6-BC0E-DCE4CF5B0155}" srcId="{5B26D9A4-F27F-43A2-910F-5DDD897E7179}" destId="{CFD7468D-02DE-4824-A752-A3E414932844}" srcOrd="0" destOrd="0" parTransId="{566FBF87-7F2F-4E8A-99E3-0E9EFC2CDF2E}" sibTransId="{82F2246E-DF24-4C16-A504-1A0FBCAFBD8D}"/>
    <dgm:cxn modelId="{9201D950-12AB-483B-A1C7-D796B9E2745A}" srcId="{5B26D9A4-F27F-43A2-910F-5DDD897E7179}" destId="{161220FF-319E-4E16-9F58-32F9892C2D30}" srcOrd="1" destOrd="0" parTransId="{20401ECD-FF00-4E0C-A4F2-58306F7B8403}" sibTransId="{F3849D75-3EE4-44B1-B7F1-D432AF737965}"/>
    <dgm:cxn modelId="{794E1C7A-27F5-4BDD-9EA7-3D8997642DD5}" type="presOf" srcId="{161220FF-319E-4E16-9F58-32F9892C2D30}" destId="{75DE16CD-F0B3-46F6-B899-9C3CBB020B08}" srcOrd="0" destOrd="0" presId="urn:microsoft.com/office/officeart/2005/8/layout/matrix1"/>
    <dgm:cxn modelId="{CCFAA57D-327F-4514-A9C4-B464AE1B0D43}" type="presOf" srcId="{CFD7468D-02DE-4824-A752-A3E414932844}" destId="{C8EF98A0-D3CD-4C67-B541-EA0B5A1AAEA5}" srcOrd="1" destOrd="0" presId="urn:microsoft.com/office/officeart/2005/8/layout/matrix1"/>
    <dgm:cxn modelId="{8F29FE9A-96CA-480F-A57B-CDBDB50F5354}" type="presOf" srcId="{D7A52263-C926-4C43-A5EE-B19F25226859}" destId="{33E603AC-0AE6-473A-A520-74F1BE024480}" srcOrd="1" destOrd="0" presId="urn:microsoft.com/office/officeart/2005/8/layout/matrix1"/>
    <dgm:cxn modelId="{84D692A6-D4B9-441F-A780-27BCE0C3AE41}" type="presOf" srcId="{09AA9CD4-C2B9-434F-8176-D287B465C29B}" destId="{F5E60348-6686-4D6E-981A-3B3426F5B4A3}" srcOrd="1" destOrd="0" presId="urn:microsoft.com/office/officeart/2005/8/layout/matrix1"/>
    <dgm:cxn modelId="{5103EACC-8AC3-4CEF-8149-896EC4206A78}" type="presOf" srcId="{D7A52263-C926-4C43-A5EE-B19F25226859}" destId="{44EEEC66-FC00-49B8-ABCA-1E0DB5E347D6}" srcOrd="0" destOrd="0" presId="urn:microsoft.com/office/officeart/2005/8/layout/matrix1"/>
    <dgm:cxn modelId="{058EC4E0-EFBE-4935-9BA5-B031651247A6}" srcId="{5B26D9A4-F27F-43A2-910F-5DDD897E7179}" destId="{09AA9CD4-C2B9-434F-8176-D287B465C29B}" srcOrd="3" destOrd="0" parTransId="{B3FE74A6-046B-4C69-9978-B94519E723A5}" sibTransId="{DD775ACC-689E-4919-8A61-BDCDF7AC90D0}"/>
    <dgm:cxn modelId="{83ACBDE2-120B-412D-8B29-47FF434B3170}" type="presOf" srcId="{56B245F2-D52E-43F5-803B-3FDCCE2CC9F8}" destId="{8AC0E947-E819-43CA-B1FE-E64D9AFB3EA7}" srcOrd="0" destOrd="0" presId="urn:microsoft.com/office/officeart/2005/8/layout/matrix1"/>
    <dgm:cxn modelId="{DF80314F-0066-4734-B503-02228FABC679}" type="presParOf" srcId="{8AC0E947-E819-43CA-B1FE-E64D9AFB3EA7}" destId="{92D4F406-3C59-408F-844F-F8E4277266C5}" srcOrd="0" destOrd="0" presId="urn:microsoft.com/office/officeart/2005/8/layout/matrix1"/>
    <dgm:cxn modelId="{33AD2003-DFB4-4F5E-A0C7-AF9FC288368D}" type="presParOf" srcId="{92D4F406-3C59-408F-844F-F8E4277266C5}" destId="{F73D1B34-8E71-4519-BCD1-BB9A4DAB5E06}" srcOrd="0" destOrd="0" presId="urn:microsoft.com/office/officeart/2005/8/layout/matrix1"/>
    <dgm:cxn modelId="{25ADA27A-745C-4EFD-9022-67943CC3589C}" type="presParOf" srcId="{92D4F406-3C59-408F-844F-F8E4277266C5}" destId="{C8EF98A0-D3CD-4C67-B541-EA0B5A1AAEA5}" srcOrd="1" destOrd="0" presId="urn:microsoft.com/office/officeart/2005/8/layout/matrix1"/>
    <dgm:cxn modelId="{8F1CEFF5-6A97-4397-87A7-9ED01AC2F5C8}" type="presParOf" srcId="{92D4F406-3C59-408F-844F-F8E4277266C5}" destId="{75DE16CD-F0B3-46F6-B899-9C3CBB020B08}" srcOrd="2" destOrd="0" presId="urn:microsoft.com/office/officeart/2005/8/layout/matrix1"/>
    <dgm:cxn modelId="{57910066-B781-4435-97EC-CF443CD71375}" type="presParOf" srcId="{92D4F406-3C59-408F-844F-F8E4277266C5}" destId="{C4E37C9A-C50A-4F0E-8584-EF089964BB12}" srcOrd="3" destOrd="0" presId="urn:microsoft.com/office/officeart/2005/8/layout/matrix1"/>
    <dgm:cxn modelId="{29A92F6D-D01B-4045-A8ED-ECFA610FE4AA}" type="presParOf" srcId="{92D4F406-3C59-408F-844F-F8E4277266C5}" destId="{44EEEC66-FC00-49B8-ABCA-1E0DB5E347D6}" srcOrd="4" destOrd="0" presId="urn:microsoft.com/office/officeart/2005/8/layout/matrix1"/>
    <dgm:cxn modelId="{073BC8D6-077A-4D70-B64A-F586EF811504}" type="presParOf" srcId="{92D4F406-3C59-408F-844F-F8E4277266C5}" destId="{33E603AC-0AE6-473A-A520-74F1BE024480}" srcOrd="5" destOrd="0" presId="urn:microsoft.com/office/officeart/2005/8/layout/matrix1"/>
    <dgm:cxn modelId="{5FCFB3C5-2757-4C21-ABD8-F77673554BB4}" type="presParOf" srcId="{92D4F406-3C59-408F-844F-F8E4277266C5}" destId="{CE32C411-F438-4CEE-A843-ADBEC2B15749}" srcOrd="6" destOrd="0" presId="urn:microsoft.com/office/officeart/2005/8/layout/matrix1"/>
    <dgm:cxn modelId="{D02E387F-370C-4346-A85C-C720D1655602}" type="presParOf" srcId="{92D4F406-3C59-408F-844F-F8E4277266C5}" destId="{F5E60348-6686-4D6E-981A-3B3426F5B4A3}" srcOrd="7" destOrd="0" presId="urn:microsoft.com/office/officeart/2005/8/layout/matrix1"/>
    <dgm:cxn modelId="{CBC43384-0D20-4DBA-B238-C592C7645A0B}" type="presParOf" srcId="{8AC0E947-E819-43CA-B1FE-E64D9AFB3EA7}" destId="{B305DE38-E06C-471F-B0A4-2A5A7EC21AB4}"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B245F2-D52E-43F5-803B-3FDCCE2CC9F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B26D9A4-F27F-43A2-910F-5DDD897E7179}">
      <dgm:prSet phldrT="[Text]" custT="1"/>
      <dgm:spPr/>
      <dgm:t>
        <a:bodyPr/>
        <a:lstStyle/>
        <a:p>
          <a:r>
            <a:rPr lang="en-US" sz="2700" dirty="0"/>
            <a:t>Concept Test </a:t>
          </a:r>
          <a:r>
            <a:rPr lang="en-US" sz="1800" dirty="0"/>
            <a:t>(Thunder Study)</a:t>
          </a:r>
        </a:p>
      </dgm:t>
    </dgm:pt>
    <dgm:pt modelId="{64A5BD98-915B-4A59-8387-583E70BDC0E5}" type="parTrans" cxnId="{CB140B68-3F5A-4030-AB5A-147CFB952EB1}">
      <dgm:prSet/>
      <dgm:spPr/>
      <dgm:t>
        <a:bodyPr/>
        <a:lstStyle/>
        <a:p>
          <a:endParaRPr lang="en-US"/>
        </a:p>
      </dgm:t>
    </dgm:pt>
    <dgm:pt modelId="{218099D8-0A49-406E-8BD3-FA804095526E}" type="sibTrans" cxnId="{CB140B68-3F5A-4030-AB5A-147CFB952EB1}">
      <dgm:prSet/>
      <dgm:spPr/>
      <dgm:t>
        <a:bodyPr/>
        <a:lstStyle/>
        <a:p>
          <a:endParaRPr lang="en-US"/>
        </a:p>
      </dgm:t>
    </dgm:pt>
    <dgm:pt modelId="{CFD7468D-02DE-4824-A752-A3E414932844}">
      <dgm:prSet phldrT="[Text]" custT="1"/>
      <dgm:spPr/>
      <dgm:t>
        <a:bodyPr/>
        <a:lstStyle/>
        <a:p>
          <a:pPr algn="just"/>
          <a:endParaRPr lang="en-US" sz="1800" dirty="0"/>
        </a:p>
        <a:p>
          <a:pPr algn="just"/>
          <a:endParaRPr lang="en-US" sz="1800" dirty="0"/>
        </a:p>
        <a:p>
          <a:pPr algn="just"/>
          <a:r>
            <a:rPr lang="en-US" sz="1800" dirty="0"/>
            <a:t>Conducted for </a:t>
          </a:r>
          <a:r>
            <a:rPr lang="en-US" sz="1800" b="1" dirty="0">
              <a:solidFill>
                <a:srgbClr val="FF3399"/>
              </a:solidFill>
            </a:rPr>
            <a:t>IPSOS India</a:t>
          </a:r>
          <a:r>
            <a:rPr lang="en-US" sz="1800" dirty="0"/>
            <a:t>. </a:t>
          </a:r>
          <a:r>
            <a:rPr lang="en-US" sz="1800" dirty="0">
              <a:ea typeface="Tahoma" panose="020B0604030504040204" pitchFamily="34" charset="0"/>
              <a:cs typeface="Tahoma" panose="020B0604030504040204" pitchFamily="34" charset="0"/>
            </a:rPr>
            <a:t>The objective of this study was to test the concept of energy drinks. </a:t>
          </a:r>
          <a:endParaRPr lang="en-US" sz="1800" dirty="0"/>
        </a:p>
      </dgm:t>
    </dgm:pt>
    <dgm:pt modelId="{566FBF87-7F2F-4E8A-99E3-0E9EFC2CDF2E}" type="parTrans" cxnId="{6D82E46E-0C6E-4DC6-BC0E-DCE4CF5B0155}">
      <dgm:prSet/>
      <dgm:spPr/>
      <dgm:t>
        <a:bodyPr/>
        <a:lstStyle/>
        <a:p>
          <a:endParaRPr lang="en-US"/>
        </a:p>
      </dgm:t>
    </dgm:pt>
    <dgm:pt modelId="{82F2246E-DF24-4C16-A504-1A0FBCAFBD8D}" type="sibTrans" cxnId="{6D82E46E-0C6E-4DC6-BC0E-DCE4CF5B0155}">
      <dgm:prSet/>
      <dgm:spPr/>
      <dgm:t>
        <a:bodyPr/>
        <a:lstStyle/>
        <a:p>
          <a:endParaRPr lang="en-US"/>
        </a:p>
      </dgm:t>
    </dgm:pt>
    <dgm:pt modelId="{161220FF-319E-4E16-9F58-32F9892C2D30}">
      <dgm:prSet phldrT="[Text]" custT="1"/>
      <dgm:spPr/>
      <dgm:t>
        <a:bodyPr/>
        <a:lstStyle/>
        <a:p>
          <a:pPr algn="just"/>
          <a:endParaRPr lang="en-US" sz="1800" dirty="0"/>
        </a:p>
        <a:p>
          <a:pPr algn="just"/>
          <a:r>
            <a:rPr lang="en-US" sz="1800" dirty="0"/>
            <a:t>400 Respondents. </a:t>
          </a:r>
          <a:r>
            <a:rPr lang="en-US" sz="1800" dirty="0">
              <a:ea typeface="Tahoma" panose="020B0604030504040204" pitchFamily="34" charset="0"/>
              <a:cs typeface="Tahoma" panose="020B0604030504040204" pitchFamily="34" charset="0"/>
            </a:rPr>
            <a:t>The respondents under this study  was all heavy, occasional and lapsed users of energy drinks aged 18 to 49. This was a purposive study</a:t>
          </a:r>
          <a:endParaRPr lang="en-US" sz="1800" dirty="0"/>
        </a:p>
      </dgm:t>
    </dgm:pt>
    <dgm:pt modelId="{20401ECD-FF00-4E0C-A4F2-58306F7B8403}" type="parTrans" cxnId="{9201D950-12AB-483B-A1C7-D796B9E2745A}">
      <dgm:prSet/>
      <dgm:spPr/>
      <dgm:t>
        <a:bodyPr/>
        <a:lstStyle/>
        <a:p>
          <a:endParaRPr lang="en-US"/>
        </a:p>
      </dgm:t>
    </dgm:pt>
    <dgm:pt modelId="{F3849D75-3EE4-44B1-B7F1-D432AF737965}" type="sibTrans" cxnId="{9201D950-12AB-483B-A1C7-D796B9E2745A}">
      <dgm:prSet/>
      <dgm:spPr/>
      <dgm:t>
        <a:bodyPr/>
        <a:lstStyle/>
        <a:p>
          <a:endParaRPr lang="en-US"/>
        </a:p>
      </dgm:t>
    </dgm:pt>
    <dgm:pt modelId="{D7A52263-C926-4C43-A5EE-B19F25226859}">
      <dgm:prSet phldrT="[Text]" custT="1"/>
      <dgm:spPr/>
      <dgm:t>
        <a:bodyPr/>
        <a:lstStyle/>
        <a:p>
          <a:pPr algn="just"/>
          <a:r>
            <a:rPr lang="en-US" sz="1800" dirty="0"/>
            <a:t>The study took place in Dhaka and Chittagong</a:t>
          </a:r>
        </a:p>
      </dgm:t>
    </dgm:pt>
    <dgm:pt modelId="{88EAFC91-00FD-4A6E-91FF-499DBD74E9AB}" type="parTrans" cxnId="{B9E4005B-77D7-4ED8-A34B-11ACAED86BBF}">
      <dgm:prSet/>
      <dgm:spPr/>
      <dgm:t>
        <a:bodyPr/>
        <a:lstStyle/>
        <a:p>
          <a:endParaRPr lang="en-US"/>
        </a:p>
      </dgm:t>
    </dgm:pt>
    <dgm:pt modelId="{52132E68-A9BD-4C48-BA98-9F2213574D13}" type="sibTrans" cxnId="{B9E4005B-77D7-4ED8-A34B-11ACAED86BBF}">
      <dgm:prSet/>
      <dgm:spPr/>
      <dgm:t>
        <a:bodyPr/>
        <a:lstStyle/>
        <a:p>
          <a:endParaRPr lang="en-US"/>
        </a:p>
      </dgm:t>
    </dgm:pt>
    <dgm:pt modelId="{09AA9CD4-C2B9-434F-8176-D287B465C29B}">
      <dgm:prSet phldrT="[Text]" custT="1"/>
      <dgm:spPr/>
      <dgm:t>
        <a:bodyPr/>
        <a:lstStyle/>
        <a:p>
          <a:pPr algn="just"/>
          <a:r>
            <a:rPr lang="en-US" sz="1800" dirty="0"/>
            <a:t>Both Male and Female were targeted group. </a:t>
          </a:r>
          <a:r>
            <a:rPr lang="en-US" sz="1800" dirty="0">
              <a:ea typeface="Tahoma" panose="020B0604030504040204" pitchFamily="34" charset="0"/>
              <a:cs typeface="Tahoma" panose="020B0604030504040204" pitchFamily="34" charset="0"/>
            </a:rPr>
            <a:t>Young generation was basically the focus of this project</a:t>
          </a:r>
          <a:endParaRPr lang="en-US" sz="1800" dirty="0"/>
        </a:p>
      </dgm:t>
    </dgm:pt>
    <dgm:pt modelId="{B3FE74A6-046B-4C69-9978-B94519E723A5}" type="parTrans" cxnId="{058EC4E0-EFBE-4935-9BA5-B031651247A6}">
      <dgm:prSet/>
      <dgm:spPr/>
      <dgm:t>
        <a:bodyPr/>
        <a:lstStyle/>
        <a:p>
          <a:endParaRPr lang="en-US"/>
        </a:p>
      </dgm:t>
    </dgm:pt>
    <dgm:pt modelId="{DD775ACC-689E-4919-8A61-BDCDF7AC90D0}" type="sibTrans" cxnId="{058EC4E0-EFBE-4935-9BA5-B031651247A6}">
      <dgm:prSet/>
      <dgm:spPr/>
      <dgm:t>
        <a:bodyPr/>
        <a:lstStyle/>
        <a:p>
          <a:endParaRPr lang="en-US"/>
        </a:p>
      </dgm:t>
    </dgm:pt>
    <dgm:pt modelId="{8AC0E947-E819-43CA-B1FE-E64D9AFB3EA7}" type="pres">
      <dgm:prSet presAssocID="{56B245F2-D52E-43F5-803B-3FDCCE2CC9F8}" presName="diagram" presStyleCnt="0">
        <dgm:presLayoutVars>
          <dgm:chMax val="1"/>
          <dgm:dir/>
          <dgm:animLvl val="ctr"/>
          <dgm:resizeHandles val="exact"/>
        </dgm:presLayoutVars>
      </dgm:prSet>
      <dgm:spPr/>
    </dgm:pt>
    <dgm:pt modelId="{92D4F406-3C59-408F-844F-F8E4277266C5}" type="pres">
      <dgm:prSet presAssocID="{56B245F2-D52E-43F5-803B-3FDCCE2CC9F8}" presName="matrix" presStyleCnt="0"/>
      <dgm:spPr/>
    </dgm:pt>
    <dgm:pt modelId="{F73D1B34-8E71-4519-BCD1-BB9A4DAB5E06}" type="pres">
      <dgm:prSet presAssocID="{56B245F2-D52E-43F5-803B-3FDCCE2CC9F8}" presName="tile1" presStyleLbl="node1" presStyleIdx="0" presStyleCnt="4"/>
      <dgm:spPr/>
    </dgm:pt>
    <dgm:pt modelId="{C8EF98A0-D3CD-4C67-B541-EA0B5A1AAEA5}" type="pres">
      <dgm:prSet presAssocID="{56B245F2-D52E-43F5-803B-3FDCCE2CC9F8}" presName="tile1text" presStyleLbl="node1" presStyleIdx="0" presStyleCnt="4">
        <dgm:presLayoutVars>
          <dgm:chMax val="0"/>
          <dgm:chPref val="0"/>
          <dgm:bulletEnabled val="1"/>
        </dgm:presLayoutVars>
      </dgm:prSet>
      <dgm:spPr/>
    </dgm:pt>
    <dgm:pt modelId="{75DE16CD-F0B3-46F6-B899-9C3CBB020B08}" type="pres">
      <dgm:prSet presAssocID="{56B245F2-D52E-43F5-803B-3FDCCE2CC9F8}" presName="tile2" presStyleLbl="node1" presStyleIdx="1" presStyleCnt="4"/>
      <dgm:spPr/>
    </dgm:pt>
    <dgm:pt modelId="{C4E37C9A-C50A-4F0E-8584-EF089964BB12}" type="pres">
      <dgm:prSet presAssocID="{56B245F2-D52E-43F5-803B-3FDCCE2CC9F8}" presName="tile2text" presStyleLbl="node1" presStyleIdx="1" presStyleCnt="4">
        <dgm:presLayoutVars>
          <dgm:chMax val="0"/>
          <dgm:chPref val="0"/>
          <dgm:bulletEnabled val="1"/>
        </dgm:presLayoutVars>
      </dgm:prSet>
      <dgm:spPr/>
    </dgm:pt>
    <dgm:pt modelId="{44EEEC66-FC00-49B8-ABCA-1E0DB5E347D6}" type="pres">
      <dgm:prSet presAssocID="{56B245F2-D52E-43F5-803B-3FDCCE2CC9F8}" presName="tile3" presStyleLbl="node1" presStyleIdx="2" presStyleCnt="4"/>
      <dgm:spPr/>
    </dgm:pt>
    <dgm:pt modelId="{33E603AC-0AE6-473A-A520-74F1BE024480}" type="pres">
      <dgm:prSet presAssocID="{56B245F2-D52E-43F5-803B-3FDCCE2CC9F8}" presName="tile3text" presStyleLbl="node1" presStyleIdx="2" presStyleCnt="4">
        <dgm:presLayoutVars>
          <dgm:chMax val="0"/>
          <dgm:chPref val="0"/>
          <dgm:bulletEnabled val="1"/>
        </dgm:presLayoutVars>
      </dgm:prSet>
      <dgm:spPr/>
    </dgm:pt>
    <dgm:pt modelId="{CE32C411-F438-4CEE-A843-ADBEC2B15749}" type="pres">
      <dgm:prSet presAssocID="{56B245F2-D52E-43F5-803B-3FDCCE2CC9F8}" presName="tile4" presStyleLbl="node1" presStyleIdx="3" presStyleCnt="4"/>
      <dgm:spPr/>
    </dgm:pt>
    <dgm:pt modelId="{F5E60348-6686-4D6E-981A-3B3426F5B4A3}" type="pres">
      <dgm:prSet presAssocID="{56B245F2-D52E-43F5-803B-3FDCCE2CC9F8}" presName="tile4text" presStyleLbl="node1" presStyleIdx="3" presStyleCnt="4">
        <dgm:presLayoutVars>
          <dgm:chMax val="0"/>
          <dgm:chPref val="0"/>
          <dgm:bulletEnabled val="1"/>
        </dgm:presLayoutVars>
      </dgm:prSet>
      <dgm:spPr/>
    </dgm:pt>
    <dgm:pt modelId="{B305DE38-E06C-471F-B0A4-2A5A7EC21AB4}" type="pres">
      <dgm:prSet presAssocID="{56B245F2-D52E-43F5-803B-3FDCCE2CC9F8}" presName="centerTile" presStyleLbl="fgShp" presStyleIdx="0" presStyleCnt="1">
        <dgm:presLayoutVars>
          <dgm:chMax val="0"/>
          <dgm:chPref val="0"/>
        </dgm:presLayoutVars>
      </dgm:prSet>
      <dgm:spPr/>
    </dgm:pt>
  </dgm:ptLst>
  <dgm:cxnLst>
    <dgm:cxn modelId="{F453471B-81D6-4917-87BC-EBE33957F573}" type="presOf" srcId="{161220FF-319E-4E16-9F58-32F9892C2D30}" destId="{C4E37C9A-C50A-4F0E-8584-EF089964BB12}" srcOrd="1" destOrd="0" presId="urn:microsoft.com/office/officeart/2005/8/layout/matrix1"/>
    <dgm:cxn modelId="{676E732F-0594-4962-B6D1-707746356A95}" type="presOf" srcId="{CFD7468D-02DE-4824-A752-A3E414932844}" destId="{F73D1B34-8E71-4519-BCD1-BB9A4DAB5E06}" srcOrd="0" destOrd="0" presId="urn:microsoft.com/office/officeart/2005/8/layout/matrix1"/>
    <dgm:cxn modelId="{06B7B938-D637-4A67-B997-0BCB01E3D114}" type="presOf" srcId="{09AA9CD4-C2B9-434F-8176-D287B465C29B}" destId="{CE32C411-F438-4CEE-A843-ADBEC2B15749}" srcOrd="0" destOrd="0" presId="urn:microsoft.com/office/officeart/2005/8/layout/matrix1"/>
    <dgm:cxn modelId="{B9E4005B-77D7-4ED8-A34B-11ACAED86BBF}" srcId="{5B26D9A4-F27F-43A2-910F-5DDD897E7179}" destId="{D7A52263-C926-4C43-A5EE-B19F25226859}" srcOrd="2" destOrd="0" parTransId="{88EAFC91-00FD-4A6E-91FF-499DBD74E9AB}" sibTransId="{52132E68-A9BD-4C48-BA98-9F2213574D13}"/>
    <dgm:cxn modelId="{D431D943-05AE-427A-BA38-A6F772BC78F2}" type="presOf" srcId="{5B26D9A4-F27F-43A2-910F-5DDD897E7179}" destId="{B305DE38-E06C-471F-B0A4-2A5A7EC21AB4}" srcOrd="0" destOrd="0" presId="urn:microsoft.com/office/officeart/2005/8/layout/matrix1"/>
    <dgm:cxn modelId="{CB140B68-3F5A-4030-AB5A-147CFB952EB1}" srcId="{56B245F2-D52E-43F5-803B-3FDCCE2CC9F8}" destId="{5B26D9A4-F27F-43A2-910F-5DDD897E7179}" srcOrd="0" destOrd="0" parTransId="{64A5BD98-915B-4A59-8387-583E70BDC0E5}" sibTransId="{218099D8-0A49-406E-8BD3-FA804095526E}"/>
    <dgm:cxn modelId="{6D82E46E-0C6E-4DC6-BC0E-DCE4CF5B0155}" srcId="{5B26D9A4-F27F-43A2-910F-5DDD897E7179}" destId="{CFD7468D-02DE-4824-A752-A3E414932844}" srcOrd="0" destOrd="0" parTransId="{566FBF87-7F2F-4E8A-99E3-0E9EFC2CDF2E}" sibTransId="{82F2246E-DF24-4C16-A504-1A0FBCAFBD8D}"/>
    <dgm:cxn modelId="{9201D950-12AB-483B-A1C7-D796B9E2745A}" srcId="{5B26D9A4-F27F-43A2-910F-5DDD897E7179}" destId="{161220FF-319E-4E16-9F58-32F9892C2D30}" srcOrd="1" destOrd="0" parTransId="{20401ECD-FF00-4E0C-A4F2-58306F7B8403}" sibTransId="{F3849D75-3EE4-44B1-B7F1-D432AF737965}"/>
    <dgm:cxn modelId="{794E1C7A-27F5-4BDD-9EA7-3D8997642DD5}" type="presOf" srcId="{161220FF-319E-4E16-9F58-32F9892C2D30}" destId="{75DE16CD-F0B3-46F6-B899-9C3CBB020B08}" srcOrd="0" destOrd="0" presId="urn:microsoft.com/office/officeart/2005/8/layout/matrix1"/>
    <dgm:cxn modelId="{CCFAA57D-327F-4514-A9C4-B464AE1B0D43}" type="presOf" srcId="{CFD7468D-02DE-4824-A752-A3E414932844}" destId="{C8EF98A0-D3CD-4C67-B541-EA0B5A1AAEA5}" srcOrd="1" destOrd="0" presId="urn:microsoft.com/office/officeart/2005/8/layout/matrix1"/>
    <dgm:cxn modelId="{8F29FE9A-96CA-480F-A57B-CDBDB50F5354}" type="presOf" srcId="{D7A52263-C926-4C43-A5EE-B19F25226859}" destId="{33E603AC-0AE6-473A-A520-74F1BE024480}" srcOrd="1" destOrd="0" presId="urn:microsoft.com/office/officeart/2005/8/layout/matrix1"/>
    <dgm:cxn modelId="{84D692A6-D4B9-441F-A780-27BCE0C3AE41}" type="presOf" srcId="{09AA9CD4-C2B9-434F-8176-D287B465C29B}" destId="{F5E60348-6686-4D6E-981A-3B3426F5B4A3}" srcOrd="1" destOrd="0" presId="urn:microsoft.com/office/officeart/2005/8/layout/matrix1"/>
    <dgm:cxn modelId="{5103EACC-8AC3-4CEF-8149-896EC4206A78}" type="presOf" srcId="{D7A52263-C926-4C43-A5EE-B19F25226859}" destId="{44EEEC66-FC00-49B8-ABCA-1E0DB5E347D6}" srcOrd="0" destOrd="0" presId="urn:microsoft.com/office/officeart/2005/8/layout/matrix1"/>
    <dgm:cxn modelId="{058EC4E0-EFBE-4935-9BA5-B031651247A6}" srcId="{5B26D9A4-F27F-43A2-910F-5DDD897E7179}" destId="{09AA9CD4-C2B9-434F-8176-D287B465C29B}" srcOrd="3" destOrd="0" parTransId="{B3FE74A6-046B-4C69-9978-B94519E723A5}" sibTransId="{DD775ACC-689E-4919-8A61-BDCDF7AC90D0}"/>
    <dgm:cxn modelId="{83ACBDE2-120B-412D-8B29-47FF434B3170}" type="presOf" srcId="{56B245F2-D52E-43F5-803B-3FDCCE2CC9F8}" destId="{8AC0E947-E819-43CA-B1FE-E64D9AFB3EA7}" srcOrd="0" destOrd="0" presId="urn:microsoft.com/office/officeart/2005/8/layout/matrix1"/>
    <dgm:cxn modelId="{DF80314F-0066-4734-B503-02228FABC679}" type="presParOf" srcId="{8AC0E947-E819-43CA-B1FE-E64D9AFB3EA7}" destId="{92D4F406-3C59-408F-844F-F8E4277266C5}" srcOrd="0" destOrd="0" presId="urn:microsoft.com/office/officeart/2005/8/layout/matrix1"/>
    <dgm:cxn modelId="{33AD2003-DFB4-4F5E-A0C7-AF9FC288368D}" type="presParOf" srcId="{92D4F406-3C59-408F-844F-F8E4277266C5}" destId="{F73D1B34-8E71-4519-BCD1-BB9A4DAB5E06}" srcOrd="0" destOrd="0" presId="urn:microsoft.com/office/officeart/2005/8/layout/matrix1"/>
    <dgm:cxn modelId="{25ADA27A-745C-4EFD-9022-67943CC3589C}" type="presParOf" srcId="{92D4F406-3C59-408F-844F-F8E4277266C5}" destId="{C8EF98A0-D3CD-4C67-B541-EA0B5A1AAEA5}" srcOrd="1" destOrd="0" presId="urn:microsoft.com/office/officeart/2005/8/layout/matrix1"/>
    <dgm:cxn modelId="{8F1CEFF5-6A97-4397-87A7-9ED01AC2F5C8}" type="presParOf" srcId="{92D4F406-3C59-408F-844F-F8E4277266C5}" destId="{75DE16CD-F0B3-46F6-B899-9C3CBB020B08}" srcOrd="2" destOrd="0" presId="urn:microsoft.com/office/officeart/2005/8/layout/matrix1"/>
    <dgm:cxn modelId="{57910066-B781-4435-97EC-CF443CD71375}" type="presParOf" srcId="{92D4F406-3C59-408F-844F-F8E4277266C5}" destId="{C4E37C9A-C50A-4F0E-8584-EF089964BB12}" srcOrd="3" destOrd="0" presId="urn:microsoft.com/office/officeart/2005/8/layout/matrix1"/>
    <dgm:cxn modelId="{29A92F6D-D01B-4045-A8ED-ECFA610FE4AA}" type="presParOf" srcId="{92D4F406-3C59-408F-844F-F8E4277266C5}" destId="{44EEEC66-FC00-49B8-ABCA-1E0DB5E347D6}" srcOrd="4" destOrd="0" presId="urn:microsoft.com/office/officeart/2005/8/layout/matrix1"/>
    <dgm:cxn modelId="{073BC8D6-077A-4D70-B64A-F586EF811504}" type="presParOf" srcId="{92D4F406-3C59-408F-844F-F8E4277266C5}" destId="{33E603AC-0AE6-473A-A520-74F1BE024480}" srcOrd="5" destOrd="0" presId="urn:microsoft.com/office/officeart/2005/8/layout/matrix1"/>
    <dgm:cxn modelId="{5FCFB3C5-2757-4C21-ABD8-F77673554BB4}" type="presParOf" srcId="{92D4F406-3C59-408F-844F-F8E4277266C5}" destId="{CE32C411-F438-4CEE-A843-ADBEC2B15749}" srcOrd="6" destOrd="0" presId="urn:microsoft.com/office/officeart/2005/8/layout/matrix1"/>
    <dgm:cxn modelId="{D02E387F-370C-4346-A85C-C720D1655602}" type="presParOf" srcId="{92D4F406-3C59-408F-844F-F8E4277266C5}" destId="{F5E60348-6686-4D6E-981A-3B3426F5B4A3}" srcOrd="7" destOrd="0" presId="urn:microsoft.com/office/officeart/2005/8/layout/matrix1"/>
    <dgm:cxn modelId="{CBC43384-0D20-4DBA-B238-C592C7645A0B}" type="presParOf" srcId="{8AC0E947-E819-43CA-B1FE-E64D9AFB3EA7}" destId="{B305DE38-E06C-471F-B0A4-2A5A7EC21AB4}"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2EBD7C1-78D2-4833-9BC5-43CA3B882B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EB1275B-97CD-4185-8AEA-ADCFA0F2CF54}">
      <dgm:prSet phldrT="[Text]" custT="1"/>
      <dgm:spPr/>
      <dgm:t>
        <a:bodyPr/>
        <a:lstStyle/>
        <a:p>
          <a:pPr algn="ctr"/>
          <a:r>
            <a:rPr lang="en-US" sz="2100" dirty="0"/>
            <a:t>Fragrance Test</a:t>
          </a:r>
        </a:p>
        <a:p>
          <a:pPr algn="just"/>
          <a:r>
            <a:rPr lang="en-US" sz="1200" dirty="0"/>
            <a:t>1. In home study</a:t>
          </a:r>
        </a:p>
        <a:p>
          <a:pPr algn="just"/>
          <a:r>
            <a:rPr lang="en-US" sz="1200" dirty="0"/>
            <a:t>2. Sample size 75 and usership was lifebuoy</a:t>
          </a:r>
        </a:p>
        <a:p>
          <a:pPr algn="just"/>
          <a:r>
            <a:rPr lang="en-US" sz="1200" dirty="0"/>
            <a:t>3. To evaluate the fragrance of 4 soap</a:t>
          </a:r>
        </a:p>
      </dgm:t>
    </dgm:pt>
    <dgm:pt modelId="{CFA70518-B0EF-48F9-9991-B662AAFAA4FD}" type="parTrans" cxnId="{F5F0D1FA-CB4A-4128-80A5-13DA5443FBF4}">
      <dgm:prSet/>
      <dgm:spPr/>
      <dgm:t>
        <a:bodyPr/>
        <a:lstStyle/>
        <a:p>
          <a:endParaRPr lang="en-US"/>
        </a:p>
      </dgm:t>
    </dgm:pt>
    <dgm:pt modelId="{08D89F47-72FB-40DF-8AB2-B1F9CCF83919}" type="sibTrans" cxnId="{F5F0D1FA-CB4A-4128-80A5-13DA5443FBF4}">
      <dgm:prSet/>
      <dgm:spPr/>
      <dgm:t>
        <a:bodyPr/>
        <a:lstStyle/>
        <a:p>
          <a:endParaRPr lang="en-US"/>
        </a:p>
      </dgm:t>
    </dgm:pt>
    <dgm:pt modelId="{67BB8A54-79AB-42E5-802C-4F7AD1B4F82F}">
      <dgm:prSet phldrT="[Text]" custT="1"/>
      <dgm:spPr/>
      <dgm:t>
        <a:bodyPr/>
        <a:lstStyle/>
        <a:p>
          <a:r>
            <a:rPr lang="en-US" sz="2100" dirty="0"/>
            <a:t>Fruit Powder Test </a:t>
          </a:r>
          <a:r>
            <a:rPr lang="en-US" sz="1800" dirty="0"/>
            <a:t>(Gulp)</a:t>
          </a:r>
        </a:p>
        <a:p>
          <a:r>
            <a:rPr lang="en-US" sz="1200" dirty="0"/>
            <a:t>1. Blind drink test</a:t>
          </a:r>
        </a:p>
        <a:p>
          <a:r>
            <a:rPr lang="en-US" sz="1200" dirty="0"/>
            <a:t>2. Sample size was 450</a:t>
          </a:r>
        </a:p>
        <a:p>
          <a:r>
            <a:rPr lang="en-US" sz="1200" dirty="0"/>
            <a:t>3. Any kind of fruit powder consumer</a:t>
          </a:r>
        </a:p>
      </dgm:t>
    </dgm:pt>
    <dgm:pt modelId="{F6E4E9EA-31A4-4C9A-A051-047E20B946A0}" type="parTrans" cxnId="{8B47745F-EE99-4AC6-BE94-CE8E20F6A3B2}">
      <dgm:prSet/>
      <dgm:spPr/>
      <dgm:t>
        <a:bodyPr/>
        <a:lstStyle/>
        <a:p>
          <a:endParaRPr lang="en-US"/>
        </a:p>
      </dgm:t>
    </dgm:pt>
    <dgm:pt modelId="{F854A5DA-2942-434E-9D4F-808F21D53FB5}" type="sibTrans" cxnId="{8B47745F-EE99-4AC6-BE94-CE8E20F6A3B2}">
      <dgm:prSet/>
      <dgm:spPr/>
      <dgm:t>
        <a:bodyPr/>
        <a:lstStyle/>
        <a:p>
          <a:endParaRPr lang="en-US"/>
        </a:p>
      </dgm:t>
    </dgm:pt>
    <dgm:pt modelId="{3F757AB5-64F2-44E5-ABA8-9FC79637F8A6}">
      <dgm:prSet phldrT="[Text]" custT="1"/>
      <dgm:spPr/>
      <dgm:t>
        <a:bodyPr/>
        <a:lstStyle/>
        <a:p>
          <a:r>
            <a:rPr lang="en-US" sz="2000" dirty="0"/>
            <a:t>Project </a:t>
          </a:r>
          <a:r>
            <a:rPr lang="en-US" sz="2000" dirty="0" err="1"/>
            <a:t>Suswadu</a:t>
          </a:r>
          <a:endParaRPr lang="en-US" sz="2000" dirty="0"/>
        </a:p>
        <a:p>
          <a:r>
            <a:rPr lang="en-US" sz="1200" dirty="0"/>
            <a:t>1. Milk biscuits or cracker consumer</a:t>
          </a:r>
        </a:p>
        <a:p>
          <a:r>
            <a:rPr lang="en-US" sz="1200" dirty="0"/>
            <a:t>2. Sample size was 300</a:t>
          </a:r>
        </a:p>
        <a:p>
          <a:r>
            <a:rPr lang="en-US" sz="1200" dirty="0"/>
            <a:t>3. Evaluate test, looks and appearance of milk biscuits</a:t>
          </a:r>
        </a:p>
      </dgm:t>
    </dgm:pt>
    <dgm:pt modelId="{9285A41E-0DF4-4A17-A1F8-49E0331140B1}" type="parTrans" cxnId="{62B02384-E86A-49CD-AD9A-409438354805}">
      <dgm:prSet/>
      <dgm:spPr/>
      <dgm:t>
        <a:bodyPr/>
        <a:lstStyle/>
        <a:p>
          <a:endParaRPr lang="en-US"/>
        </a:p>
      </dgm:t>
    </dgm:pt>
    <dgm:pt modelId="{5A3E21D9-935D-4E3D-9B44-50785538DE37}" type="sibTrans" cxnId="{62B02384-E86A-49CD-AD9A-409438354805}">
      <dgm:prSet/>
      <dgm:spPr/>
      <dgm:t>
        <a:bodyPr/>
        <a:lstStyle/>
        <a:p>
          <a:endParaRPr lang="en-US"/>
        </a:p>
      </dgm:t>
    </dgm:pt>
    <dgm:pt modelId="{C869290B-6E70-411C-983E-7C88105C35DB}">
      <dgm:prSet phldrT="[Text]" custT="1"/>
      <dgm:spPr/>
      <dgm:t>
        <a:bodyPr/>
        <a:lstStyle/>
        <a:p>
          <a:r>
            <a:rPr lang="en-US" sz="2000" dirty="0"/>
            <a:t>Thunder Study</a:t>
          </a:r>
        </a:p>
        <a:p>
          <a:r>
            <a:rPr lang="en-US" sz="1200" dirty="0"/>
            <a:t>1. Consumer of electrolyte drinkers</a:t>
          </a:r>
        </a:p>
        <a:p>
          <a:r>
            <a:rPr lang="en-US" sz="1200" dirty="0"/>
            <a:t>2. To launch a product named “</a:t>
          </a:r>
          <a:r>
            <a:rPr lang="en-US" sz="1200" dirty="0" err="1"/>
            <a:t>Powarad</a:t>
          </a:r>
          <a:r>
            <a:rPr lang="en-US" sz="1200" dirty="0"/>
            <a:t>”</a:t>
          </a:r>
        </a:p>
        <a:p>
          <a:r>
            <a:rPr lang="en-US" sz="1200" dirty="0"/>
            <a:t>3. Sample size was 400</a:t>
          </a:r>
        </a:p>
        <a:p>
          <a:endParaRPr lang="en-US" sz="1500" dirty="0"/>
        </a:p>
      </dgm:t>
    </dgm:pt>
    <dgm:pt modelId="{4A45FA46-CC53-4710-A6DF-0FDFB5B86F83}" type="parTrans" cxnId="{F0DC55DD-8CB4-4F64-A552-D8F7CA4D9B51}">
      <dgm:prSet/>
      <dgm:spPr/>
      <dgm:t>
        <a:bodyPr/>
        <a:lstStyle/>
        <a:p>
          <a:endParaRPr lang="en-US"/>
        </a:p>
      </dgm:t>
    </dgm:pt>
    <dgm:pt modelId="{EC2D6E21-7477-4EBE-8BF7-31B375E571A6}" type="sibTrans" cxnId="{F0DC55DD-8CB4-4F64-A552-D8F7CA4D9B51}">
      <dgm:prSet/>
      <dgm:spPr/>
      <dgm:t>
        <a:bodyPr/>
        <a:lstStyle/>
        <a:p>
          <a:endParaRPr lang="en-US"/>
        </a:p>
      </dgm:t>
    </dgm:pt>
    <dgm:pt modelId="{A2AB7C3D-889D-40FA-AAE3-713C18CA237D}">
      <dgm:prSet phldrT="[Text]"/>
      <dgm:spPr/>
      <dgm:t>
        <a:bodyPr/>
        <a:lstStyle/>
        <a:p>
          <a:r>
            <a:rPr lang="en-US" dirty="0"/>
            <a:t>Central Location Test</a:t>
          </a:r>
        </a:p>
      </dgm:t>
    </dgm:pt>
    <dgm:pt modelId="{A398E69E-BF82-4810-A083-FFFEA593E581}" type="parTrans" cxnId="{B93DDBAF-FD90-4842-B686-18FE91F08D0E}">
      <dgm:prSet/>
      <dgm:spPr/>
      <dgm:t>
        <a:bodyPr/>
        <a:lstStyle/>
        <a:p>
          <a:endParaRPr lang="en-US"/>
        </a:p>
      </dgm:t>
    </dgm:pt>
    <dgm:pt modelId="{A27DC7F5-0568-427E-B139-1FD05133EAFA}" type="sibTrans" cxnId="{B93DDBAF-FD90-4842-B686-18FE91F08D0E}">
      <dgm:prSet/>
      <dgm:spPr/>
      <dgm:t>
        <a:bodyPr/>
        <a:lstStyle/>
        <a:p>
          <a:endParaRPr lang="en-US"/>
        </a:p>
      </dgm:t>
    </dgm:pt>
    <dgm:pt modelId="{C484E456-C29D-4D14-ACFD-6BAA40C2436C}" type="pres">
      <dgm:prSet presAssocID="{D2EBD7C1-78D2-4833-9BC5-43CA3B882B8D}" presName="diagram" presStyleCnt="0">
        <dgm:presLayoutVars>
          <dgm:dir/>
          <dgm:resizeHandles val="exact"/>
        </dgm:presLayoutVars>
      </dgm:prSet>
      <dgm:spPr/>
    </dgm:pt>
    <dgm:pt modelId="{BE250461-9E92-4C59-B5DB-BE370D27A231}" type="pres">
      <dgm:prSet presAssocID="{8EB1275B-97CD-4185-8AEA-ADCFA0F2CF54}" presName="node" presStyleLbl="node1" presStyleIdx="0" presStyleCnt="5" custLinFactY="11531" custLinFactNeighborX="-4688" custLinFactNeighborY="100000">
        <dgm:presLayoutVars>
          <dgm:bulletEnabled val="1"/>
        </dgm:presLayoutVars>
      </dgm:prSet>
      <dgm:spPr/>
    </dgm:pt>
    <dgm:pt modelId="{3BE6B0A5-E8B3-4A42-ADC3-E7D8D61B1BC8}" type="pres">
      <dgm:prSet presAssocID="{08D89F47-72FB-40DF-8AB2-B1F9CCF83919}" presName="sibTrans" presStyleCnt="0"/>
      <dgm:spPr/>
    </dgm:pt>
    <dgm:pt modelId="{711457CF-AF46-499C-A712-2A64A3127C0E}" type="pres">
      <dgm:prSet presAssocID="{67BB8A54-79AB-42E5-802C-4F7AD1B4F82F}" presName="node" presStyleLbl="node1" presStyleIdx="1" presStyleCnt="5" custLinFactY="11987" custLinFactNeighborX="-4688" custLinFactNeighborY="100000">
        <dgm:presLayoutVars>
          <dgm:bulletEnabled val="1"/>
        </dgm:presLayoutVars>
      </dgm:prSet>
      <dgm:spPr/>
    </dgm:pt>
    <dgm:pt modelId="{5A4E2818-B26C-44AC-9DCB-41FB56DAF9F5}" type="pres">
      <dgm:prSet presAssocID="{F854A5DA-2942-434E-9D4F-808F21D53FB5}" presName="sibTrans" presStyleCnt="0"/>
      <dgm:spPr/>
    </dgm:pt>
    <dgm:pt modelId="{E7DBA80C-1BA1-47EE-A202-5017602D2216}" type="pres">
      <dgm:prSet presAssocID="{3F757AB5-64F2-44E5-ABA8-9FC79637F8A6}" presName="node" presStyleLbl="node1" presStyleIdx="2" presStyleCnt="5" custLinFactY="4501" custLinFactNeighborX="-4102" custLinFactNeighborY="100000">
        <dgm:presLayoutVars>
          <dgm:bulletEnabled val="1"/>
        </dgm:presLayoutVars>
      </dgm:prSet>
      <dgm:spPr/>
    </dgm:pt>
    <dgm:pt modelId="{457A2275-404F-4FCF-9C3B-843C39B031DA}" type="pres">
      <dgm:prSet presAssocID="{5A3E21D9-935D-4E3D-9B44-50785538DE37}" presName="sibTrans" presStyleCnt="0"/>
      <dgm:spPr/>
    </dgm:pt>
    <dgm:pt modelId="{4D52723F-E22C-41B1-B221-363A5ACAC7C1}" type="pres">
      <dgm:prSet presAssocID="{C869290B-6E70-411C-983E-7C88105C35DB}" presName="node" presStyleLbl="node1" presStyleIdx="3" presStyleCnt="5" custLinFactY="4500" custLinFactNeighborX="-4102" custLinFactNeighborY="100000">
        <dgm:presLayoutVars>
          <dgm:bulletEnabled val="1"/>
        </dgm:presLayoutVars>
      </dgm:prSet>
      <dgm:spPr/>
    </dgm:pt>
    <dgm:pt modelId="{E9C04FC9-E5AE-4DBA-9BF3-F97936CF3849}" type="pres">
      <dgm:prSet presAssocID="{EC2D6E21-7477-4EBE-8BF7-31B375E571A6}" presName="sibTrans" presStyleCnt="0"/>
      <dgm:spPr/>
    </dgm:pt>
    <dgm:pt modelId="{D09BE314-E798-4897-83E6-4208DAF54A58}" type="pres">
      <dgm:prSet presAssocID="{A2AB7C3D-889D-40FA-AAE3-713C18CA237D}" presName="node" presStyleLbl="node1" presStyleIdx="4" presStyleCnt="5" custLinFactY="-100000" custLinFactNeighborX="-4944" custLinFactNeighborY="-126655">
        <dgm:presLayoutVars>
          <dgm:bulletEnabled val="1"/>
        </dgm:presLayoutVars>
      </dgm:prSet>
      <dgm:spPr/>
    </dgm:pt>
  </dgm:ptLst>
  <dgm:cxnLst>
    <dgm:cxn modelId="{E6EFFB02-E1A9-4943-BFB3-CCC62009FD50}" type="presOf" srcId="{A2AB7C3D-889D-40FA-AAE3-713C18CA237D}" destId="{D09BE314-E798-4897-83E6-4208DAF54A58}" srcOrd="0" destOrd="0" presId="urn:microsoft.com/office/officeart/2005/8/layout/default"/>
    <dgm:cxn modelId="{2826A204-2705-4F05-92FB-DC2C10EB9686}" type="presOf" srcId="{8EB1275B-97CD-4185-8AEA-ADCFA0F2CF54}" destId="{BE250461-9E92-4C59-B5DB-BE370D27A231}" srcOrd="0" destOrd="0" presId="urn:microsoft.com/office/officeart/2005/8/layout/default"/>
    <dgm:cxn modelId="{EA3DB614-C6E1-41B4-A87E-AEF46800ED92}" type="presOf" srcId="{D2EBD7C1-78D2-4833-9BC5-43CA3B882B8D}" destId="{C484E456-C29D-4D14-ACFD-6BAA40C2436C}" srcOrd="0" destOrd="0" presId="urn:microsoft.com/office/officeart/2005/8/layout/default"/>
    <dgm:cxn modelId="{8B47745F-EE99-4AC6-BE94-CE8E20F6A3B2}" srcId="{D2EBD7C1-78D2-4833-9BC5-43CA3B882B8D}" destId="{67BB8A54-79AB-42E5-802C-4F7AD1B4F82F}" srcOrd="1" destOrd="0" parTransId="{F6E4E9EA-31A4-4C9A-A051-047E20B946A0}" sibTransId="{F854A5DA-2942-434E-9D4F-808F21D53FB5}"/>
    <dgm:cxn modelId="{0EE36B7F-ADEB-4921-A874-0453B57B5184}" type="presOf" srcId="{67BB8A54-79AB-42E5-802C-4F7AD1B4F82F}" destId="{711457CF-AF46-499C-A712-2A64A3127C0E}" srcOrd="0" destOrd="0" presId="urn:microsoft.com/office/officeart/2005/8/layout/default"/>
    <dgm:cxn modelId="{62B02384-E86A-49CD-AD9A-409438354805}" srcId="{D2EBD7C1-78D2-4833-9BC5-43CA3B882B8D}" destId="{3F757AB5-64F2-44E5-ABA8-9FC79637F8A6}" srcOrd="2" destOrd="0" parTransId="{9285A41E-0DF4-4A17-A1F8-49E0331140B1}" sibTransId="{5A3E21D9-935D-4E3D-9B44-50785538DE37}"/>
    <dgm:cxn modelId="{DC70F092-BD61-40A6-92CC-4463F35F052E}" type="presOf" srcId="{3F757AB5-64F2-44E5-ABA8-9FC79637F8A6}" destId="{E7DBA80C-1BA1-47EE-A202-5017602D2216}" srcOrd="0" destOrd="0" presId="urn:microsoft.com/office/officeart/2005/8/layout/default"/>
    <dgm:cxn modelId="{B93DDBAF-FD90-4842-B686-18FE91F08D0E}" srcId="{D2EBD7C1-78D2-4833-9BC5-43CA3B882B8D}" destId="{A2AB7C3D-889D-40FA-AAE3-713C18CA237D}" srcOrd="4" destOrd="0" parTransId="{A398E69E-BF82-4810-A083-FFFEA593E581}" sibTransId="{A27DC7F5-0568-427E-B139-1FD05133EAFA}"/>
    <dgm:cxn modelId="{F1A840D8-3A38-47C5-A71A-677F88132E2D}" type="presOf" srcId="{C869290B-6E70-411C-983E-7C88105C35DB}" destId="{4D52723F-E22C-41B1-B221-363A5ACAC7C1}" srcOrd="0" destOrd="0" presId="urn:microsoft.com/office/officeart/2005/8/layout/default"/>
    <dgm:cxn modelId="{F0DC55DD-8CB4-4F64-A552-D8F7CA4D9B51}" srcId="{D2EBD7C1-78D2-4833-9BC5-43CA3B882B8D}" destId="{C869290B-6E70-411C-983E-7C88105C35DB}" srcOrd="3" destOrd="0" parTransId="{4A45FA46-CC53-4710-A6DF-0FDFB5B86F83}" sibTransId="{EC2D6E21-7477-4EBE-8BF7-31B375E571A6}"/>
    <dgm:cxn modelId="{F5F0D1FA-CB4A-4128-80A5-13DA5443FBF4}" srcId="{D2EBD7C1-78D2-4833-9BC5-43CA3B882B8D}" destId="{8EB1275B-97CD-4185-8AEA-ADCFA0F2CF54}" srcOrd="0" destOrd="0" parTransId="{CFA70518-B0EF-48F9-9991-B662AAFAA4FD}" sibTransId="{08D89F47-72FB-40DF-8AB2-B1F9CCF83919}"/>
    <dgm:cxn modelId="{C96E6458-8F11-4DDA-A8F2-E8D4FAC9989A}" type="presParOf" srcId="{C484E456-C29D-4D14-ACFD-6BAA40C2436C}" destId="{BE250461-9E92-4C59-B5DB-BE370D27A231}" srcOrd="0" destOrd="0" presId="urn:microsoft.com/office/officeart/2005/8/layout/default"/>
    <dgm:cxn modelId="{C30F9F56-CC18-4230-967D-A23E0471C23D}" type="presParOf" srcId="{C484E456-C29D-4D14-ACFD-6BAA40C2436C}" destId="{3BE6B0A5-E8B3-4A42-ADC3-E7D8D61B1BC8}" srcOrd="1" destOrd="0" presId="urn:microsoft.com/office/officeart/2005/8/layout/default"/>
    <dgm:cxn modelId="{CDF6E951-2C3F-4F9B-BAE1-2E75420CAFA8}" type="presParOf" srcId="{C484E456-C29D-4D14-ACFD-6BAA40C2436C}" destId="{711457CF-AF46-499C-A712-2A64A3127C0E}" srcOrd="2" destOrd="0" presId="urn:microsoft.com/office/officeart/2005/8/layout/default"/>
    <dgm:cxn modelId="{DF3676BA-C76A-4D76-83F2-9FBD14735748}" type="presParOf" srcId="{C484E456-C29D-4D14-ACFD-6BAA40C2436C}" destId="{5A4E2818-B26C-44AC-9DCB-41FB56DAF9F5}" srcOrd="3" destOrd="0" presId="urn:microsoft.com/office/officeart/2005/8/layout/default"/>
    <dgm:cxn modelId="{513C5508-A579-49E1-B207-32F865721798}" type="presParOf" srcId="{C484E456-C29D-4D14-ACFD-6BAA40C2436C}" destId="{E7DBA80C-1BA1-47EE-A202-5017602D2216}" srcOrd="4" destOrd="0" presId="urn:microsoft.com/office/officeart/2005/8/layout/default"/>
    <dgm:cxn modelId="{92702488-EBB7-4F7B-9797-272F7B164AF7}" type="presParOf" srcId="{C484E456-C29D-4D14-ACFD-6BAA40C2436C}" destId="{457A2275-404F-4FCF-9C3B-843C39B031DA}" srcOrd="5" destOrd="0" presId="urn:microsoft.com/office/officeart/2005/8/layout/default"/>
    <dgm:cxn modelId="{14014C8D-2073-4295-BEC1-C5E34D72F285}" type="presParOf" srcId="{C484E456-C29D-4D14-ACFD-6BAA40C2436C}" destId="{4D52723F-E22C-41B1-B221-363A5ACAC7C1}" srcOrd="6" destOrd="0" presId="urn:microsoft.com/office/officeart/2005/8/layout/default"/>
    <dgm:cxn modelId="{6EFB2781-7579-454E-BF1A-E197FB5AF9A0}" type="presParOf" srcId="{C484E456-C29D-4D14-ACFD-6BAA40C2436C}" destId="{E9C04FC9-E5AE-4DBA-9BF3-F97936CF3849}" srcOrd="7" destOrd="0" presId="urn:microsoft.com/office/officeart/2005/8/layout/default"/>
    <dgm:cxn modelId="{EFB5C3BD-51C9-439A-9475-1B2F0C86A29A}" type="presParOf" srcId="{C484E456-C29D-4D14-ACFD-6BAA40C2436C}" destId="{D09BE314-E798-4897-83E6-4208DAF54A58}"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76DBDE-63C4-4A12-ADC1-42184BD4ED7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4B1752C-EEA8-48EA-8ACE-0535A7831D90}">
      <dgm:prSet phldrT="[Text]"/>
      <dgm:spPr/>
      <dgm:t>
        <a:bodyPr/>
        <a:lstStyle/>
        <a:p>
          <a:r>
            <a:rPr lang="en-US" dirty="0"/>
            <a:t>Instant Lab (</a:t>
          </a:r>
          <a:r>
            <a:rPr lang="en-US" dirty="0" err="1"/>
            <a:t>Cocacola</a:t>
          </a:r>
          <a:r>
            <a:rPr lang="en-US" dirty="0"/>
            <a:t> Study)</a:t>
          </a:r>
        </a:p>
      </dgm:t>
    </dgm:pt>
    <dgm:pt modelId="{6309B3A6-3D65-418A-84CE-651E3929419A}" type="parTrans" cxnId="{81D4F689-6041-472D-B44A-4810309C7BC9}">
      <dgm:prSet/>
      <dgm:spPr/>
      <dgm:t>
        <a:bodyPr/>
        <a:lstStyle/>
        <a:p>
          <a:endParaRPr lang="en-US"/>
        </a:p>
      </dgm:t>
    </dgm:pt>
    <dgm:pt modelId="{1B03DC0F-A8D0-4668-BD5E-33FB0E755613}" type="sibTrans" cxnId="{81D4F689-6041-472D-B44A-4810309C7BC9}">
      <dgm:prSet/>
      <dgm:spPr/>
      <dgm:t>
        <a:bodyPr/>
        <a:lstStyle/>
        <a:p>
          <a:endParaRPr lang="en-US"/>
        </a:p>
      </dgm:t>
    </dgm:pt>
    <dgm:pt modelId="{FE854808-12F9-4925-A746-3AE690D58072}">
      <dgm:prSet phldrT="[Text]"/>
      <dgm:spPr/>
      <dgm:t>
        <a:bodyPr/>
        <a:lstStyle/>
        <a:p>
          <a:r>
            <a:rPr lang="en-US" dirty="0">
              <a:solidFill>
                <a:schemeClr val="bg1"/>
              </a:solidFill>
              <a:latin typeface="Calibri"/>
              <a:ea typeface="Calibri"/>
              <a:cs typeface="Calibri"/>
              <a:sym typeface="Calibri"/>
            </a:rPr>
            <a:t>Instant lab is the systematic module of doing CLT (Center Table) among the required respondent. According to the clients’ requirement, respondent are collected on the basis of attributes like- Age, Gender, SEC (Social Economic Condition) etc.</a:t>
          </a:r>
          <a:endParaRPr lang="en-US" dirty="0">
            <a:solidFill>
              <a:schemeClr val="bg1"/>
            </a:solidFill>
          </a:endParaRPr>
        </a:p>
      </dgm:t>
    </dgm:pt>
    <dgm:pt modelId="{1BD40395-9691-4591-BD2F-DFCB6BD7AA45}" type="parTrans" cxnId="{D000DB58-229E-4601-BED6-EEF08D045C0E}">
      <dgm:prSet/>
      <dgm:spPr/>
      <dgm:t>
        <a:bodyPr/>
        <a:lstStyle/>
        <a:p>
          <a:endParaRPr lang="en-US"/>
        </a:p>
      </dgm:t>
    </dgm:pt>
    <dgm:pt modelId="{2B81C864-99A4-4EAE-A4F5-509F7EEFB544}" type="sibTrans" cxnId="{D000DB58-229E-4601-BED6-EEF08D045C0E}">
      <dgm:prSet/>
      <dgm:spPr/>
      <dgm:t>
        <a:bodyPr/>
        <a:lstStyle/>
        <a:p>
          <a:endParaRPr lang="en-US"/>
        </a:p>
      </dgm:t>
    </dgm:pt>
    <dgm:pt modelId="{A9052D0C-2F5E-47F0-BDA4-A432C390BF5C}">
      <dgm:prSet phldrT="[Text]"/>
      <dgm:spPr/>
      <dgm:t>
        <a:bodyPr/>
        <a:lstStyle/>
        <a:p>
          <a:r>
            <a:rPr lang="en-US" dirty="0"/>
            <a:t>Objective is to understand the attachment of people with  </a:t>
          </a:r>
          <a:r>
            <a:rPr lang="en-US" dirty="0" err="1"/>
            <a:t>cocacola</a:t>
          </a:r>
          <a:r>
            <a:rPr lang="en-US" dirty="0"/>
            <a:t> specially during Ramadan</a:t>
          </a:r>
        </a:p>
      </dgm:t>
    </dgm:pt>
    <dgm:pt modelId="{D995B644-4245-4306-A0DE-6F0F6173DBA0}" type="parTrans" cxnId="{0111878C-2957-41A0-804C-518FB86868A7}">
      <dgm:prSet/>
      <dgm:spPr/>
      <dgm:t>
        <a:bodyPr/>
        <a:lstStyle/>
        <a:p>
          <a:endParaRPr lang="en-US"/>
        </a:p>
      </dgm:t>
    </dgm:pt>
    <dgm:pt modelId="{F8FCEA85-9335-4A4C-A3D7-7C07C357C191}" type="sibTrans" cxnId="{0111878C-2957-41A0-804C-518FB86868A7}">
      <dgm:prSet/>
      <dgm:spPr/>
      <dgm:t>
        <a:bodyPr/>
        <a:lstStyle/>
        <a:p>
          <a:endParaRPr lang="en-US"/>
        </a:p>
      </dgm:t>
    </dgm:pt>
    <dgm:pt modelId="{4AE6D619-9118-48B6-9593-58E428DA911B}">
      <dgm:prSet phldrT="[Text]"/>
      <dgm:spPr/>
      <dgm:t>
        <a:bodyPr/>
        <a:lstStyle/>
        <a:p>
          <a:r>
            <a:rPr lang="en-US" dirty="0"/>
            <a:t>Computer Aided Interview was done initially and response collected by FGD method </a:t>
          </a:r>
        </a:p>
      </dgm:t>
    </dgm:pt>
    <dgm:pt modelId="{CEC6A841-A769-4DC3-9CD3-DB95DAEB84C9}" type="parTrans" cxnId="{0A94CA8F-3877-44C4-9DB4-5DE02F21CDDC}">
      <dgm:prSet/>
      <dgm:spPr/>
      <dgm:t>
        <a:bodyPr/>
        <a:lstStyle/>
        <a:p>
          <a:endParaRPr lang="en-US"/>
        </a:p>
      </dgm:t>
    </dgm:pt>
    <dgm:pt modelId="{A6AB889A-3DCB-4A22-B6F0-FC551E6B1E70}" type="sibTrans" cxnId="{0A94CA8F-3877-44C4-9DB4-5DE02F21CDDC}">
      <dgm:prSet/>
      <dgm:spPr/>
      <dgm:t>
        <a:bodyPr/>
        <a:lstStyle/>
        <a:p>
          <a:endParaRPr lang="en-US"/>
        </a:p>
      </dgm:t>
    </dgm:pt>
    <dgm:pt modelId="{47613310-34E1-48F7-9E65-06860FC358E8}">
      <dgm:prSet phldrT="[Text]"/>
      <dgm:spPr/>
      <dgm:t>
        <a:bodyPr/>
        <a:lstStyle/>
        <a:p>
          <a:r>
            <a:rPr lang="en-US" dirty="0"/>
            <a:t>130 respondents were recruited in this study</a:t>
          </a:r>
        </a:p>
      </dgm:t>
    </dgm:pt>
    <dgm:pt modelId="{C65D0546-DF1E-466E-B352-470FC64739A3}" type="parTrans" cxnId="{A5C3B24D-0109-4981-8F47-34F477000AAE}">
      <dgm:prSet/>
      <dgm:spPr/>
      <dgm:t>
        <a:bodyPr/>
        <a:lstStyle/>
        <a:p>
          <a:endParaRPr lang="en-US"/>
        </a:p>
      </dgm:t>
    </dgm:pt>
    <dgm:pt modelId="{C0B2D6C1-8592-4677-9C20-B3B850305E80}" type="sibTrans" cxnId="{A5C3B24D-0109-4981-8F47-34F477000AAE}">
      <dgm:prSet/>
      <dgm:spPr/>
      <dgm:t>
        <a:bodyPr/>
        <a:lstStyle/>
        <a:p>
          <a:endParaRPr lang="en-US"/>
        </a:p>
      </dgm:t>
    </dgm:pt>
    <dgm:pt modelId="{ED4CB4FA-D8DE-4FE8-8906-3108A6F96606}">
      <dgm:prSet phldrT="[Text]"/>
      <dgm:spPr/>
      <dgm:t>
        <a:bodyPr/>
        <a:lstStyle/>
        <a:p>
          <a:r>
            <a:rPr lang="en-US" dirty="0"/>
            <a:t>Both Male and Female participated in this Study</a:t>
          </a:r>
        </a:p>
      </dgm:t>
    </dgm:pt>
    <dgm:pt modelId="{5160CC54-0DEB-408E-9C8A-56D7AEDD28E7}" type="parTrans" cxnId="{62EB089E-B935-41E3-B560-95E283CA225D}">
      <dgm:prSet/>
      <dgm:spPr/>
      <dgm:t>
        <a:bodyPr/>
        <a:lstStyle/>
        <a:p>
          <a:endParaRPr lang="en-US"/>
        </a:p>
      </dgm:t>
    </dgm:pt>
    <dgm:pt modelId="{19E52E33-C04D-4FB4-81C4-D69B1FA946D6}" type="sibTrans" cxnId="{62EB089E-B935-41E3-B560-95E283CA225D}">
      <dgm:prSet/>
      <dgm:spPr/>
      <dgm:t>
        <a:bodyPr/>
        <a:lstStyle/>
        <a:p>
          <a:endParaRPr lang="en-US"/>
        </a:p>
      </dgm:t>
    </dgm:pt>
    <dgm:pt modelId="{E738E4F3-229C-49A0-B669-9C8706430898}" type="pres">
      <dgm:prSet presAssocID="{0376DBDE-63C4-4A12-ADC1-42184BD4ED7F}" presName="Name0" presStyleCnt="0">
        <dgm:presLayoutVars>
          <dgm:chPref val="1"/>
          <dgm:dir/>
          <dgm:animOne val="branch"/>
          <dgm:animLvl val="lvl"/>
          <dgm:resizeHandles/>
        </dgm:presLayoutVars>
      </dgm:prSet>
      <dgm:spPr/>
    </dgm:pt>
    <dgm:pt modelId="{3EEBC217-C76B-425E-9B77-10C1215C1367}" type="pres">
      <dgm:prSet presAssocID="{04B1752C-EEA8-48EA-8ACE-0535A7831D90}" presName="vertOne" presStyleCnt="0"/>
      <dgm:spPr/>
    </dgm:pt>
    <dgm:pt modelId="{97D02000-2D8D-4903-BF05-23897F19316C}" type="pres">
      <dgm:prSet presAssocID="{04B1752C-EEA8-48EA-8ACE-0535A7831D90}" presName="txOne" presStyleLbl="node0" presStyleIdx="0" presStyleCnt="1">
        <dgm:presLayoutVars>
          <dgm:chPref val="3"/>
        </dgm:presLayoutVars>
      </dgm:prSet>
      <dgm:spPr/>
    </dgm:pt>
    <dgm:pt modelId="{C5C1D5DD-D791-4D31-8280-D9360CB38AC4}" type="pres">
      <dgm:prSet presAssocID="{04B1752C-EEA8-48EA-8ACE-0535A7831D90}" presName="parTransOne" presStyleCnt="0"/>
      <dgm:spPr/>
    </dgm:pt>
    <dgm:pt modelId="{71D674AE-94D3-4F34-9A23-E033B998C465}" type="pres">
      <dgm:prSet presAssocID="{04B1752C-EEA8-48EA-8ACE-0535A7831D90}" presName="horzOne" presStyleCnt="0"/>
      <dgm:spPr/>
    </dgm:pt>
    <dgm:pt modelId="{F49D9C7B-7BBA-4FC1-9537-2493E58C7AF5}" type="pres">
      <dgm:prSet presAssocID="{FE854808-12F9-4925-A746-3AE690D58072}" presName="vertTwo" presStyleCnt="0"/>
      <dgm:spPr/>
    </dgm:pt>
    <dgm:pt modelId="{185F87D1-7BA8-4BF6-9B5E-AD9AEE9388DE}" type="pres">
      <dgm:prSet presAssocID="{FE854808-12F9-4925-A746-3AE690D58072}" presName="txTwo" presStyleLbl="node2" presStyleIdx="0" presStyleCnt="2">
        <dgm:presLayoutVars>
          <dgm:chPref val="3"/>
        </dgm:presLayoutVars>
      </dgm:prSet>
      <dgm:spPr/>
    </dgm:pt>
    <dgm:pt modelId="{4B3FF856-2013-4B77-9AA4-DB1643C5EA52}" type="pres">
      <dgm:prSet presAssocID="{FE854808-12F9-4925-A746-3AE690D58072}" presName="parTransTwo" presStyleCnt="0"/>
      <dgm:spPr/>
    </dgm:pt>
    <dgm:pt modelId="{E8E30DC8-5F4E-47FC-8FE8-B11951A65728}" type="pres">
      <dgm:prSet presAssocID="{FE854808-12F9-4925-A746-3AE690D58072}" presName="horzTwo" presStyleCnt="0"/>
      <dgm:spPr/>
    </dgm:pt>
    <dgm:pt modelId="{35217FBB-4225-4138-916E-1CC5747A8E03}" type="pres">
      <dgm:prSet presAssocID="{A9052D0C-2F5E-47F0-BDA4-A432C390BF5C}" presName="vertThree" presStyleCnt="0"/>
      <dgm:spPr/>
    </dgm:pt>
    <dgm:pt modelId="{BD5BF05D-1248-4E87-8F61-414EFA133A97}" type="pres">
      <dgm:prSet presAssocID="{A9052D0C-2F5E-47F0-BDA4-A432C390BF5C}" presName="txThree" presStyleLbl="node3" presStyleIdx="0" presStyleCnt="3">
        <dgm:presLayoutVars>
          <dgm:chPref val="3"/>
        </dgm:presLayoutVars>
      </dgm:prSet>
      <dgm:spPr/>
    </dgm:pt>
    <dgm:pt modelId="{77138C1F-D208-4500-BF15-48731149BE0E}" type="pres">
      <dgm:prSet presAssocID="{A9052D0C-2F5E-47F0-BDA4-A432C390BF5C}" presName="horzThree" presStyleCnt="0"/>
      <dgm:spPr/>
    </dgm:pt>
    <dgm:pt modelId="{FAEFB253-ACCF-4A98-A4D6-1086C0552BAA}" type="pres">
      <dgm:prSet presAssocID="{F8FCEA85-9335-4A4C-A3D7-7C07C357C191}" presName="sibSpaceThree" presStyleCnt="0"/>
      <dgm:spPr/>
    </dgm:pt>
    <dgm:pt modelId="{637A0091-B646-4C9D-81DC-E9E1848A916B}" type="pres">
      <dgm:prSet presAssocID="{4AE6D619-9118-48B6-9593-58E428DA911B}" presName="vertThree" presStyleCnt="0"/>
      <dgm:spPr/>
    </dgm:pt>
    <dgm:pt modelId="{E6BD69D4-3A4E-4911-BBEA-74A43D877C17}" type="pres">
      <dgm:prSet presAssocID="{4AE6D619-9118-48B6-9593-58E428DA911B}" presName="txThree" presStyleLbl="node3" presStyleIdx="1" presStyleCnt="3">
        <dgm:presLayoutVars>
          <dgm:chPref val="3"/>
        </dgm:presLayoutVars>
      </dgm:prSet>
      <dgm:spPr/>
    </dgm:pt>
    <dgm:pt modelId="{7708A1C8-213B-4526-8083-CC92B57E8431}" type="pres">
      <dgm:prSet presAssocID="{4AE6D619-9118-48B6-9593-58E428DA911B}" presName="horzThree" presStyleCnt="0"/>
      <dgm:spPr/>
    </dgm:pt>
    <dgm:pt modelId="{AA306C79-5B4D-41E8-9081-DE864D505AFA}" type="pres">
      <dgm:prSet presAssocID="{2B81C864-99A4-4EAE-A4F5-509F7EEFB544}" presName="sibSpaceTwo" presStyleCnt="0"/>
      <dgm:spPr/>
    </dgm:pt>
    <dgm:pt modelId="{2CB363CB-E4BE-4B2A-A45D-5EF2B4C690F5}" type="pres">
      <dgm:prSet presAssocID="{47613310-34E1-48F7-9E65-06860FC358E8}" presName="vertTwo" presStyleCnt="0"/>
      <dgm:spPr/>
    </dgm:pt>
    <dgm:pt modelId="{5390DB39-6F6A-4D3B-B01E-2AED5EC2A244}" type="pres">
      <dgm:prSet presAssocID="{47613310-34E1-48F7-9E65-06860FC358E8}" presName="txTwo" presStyleLbl="node2" presStyleIdx="1" presStyleCnt="2">
        <dgm:presLayoutVars>
          <dgm:chPref val="3"/>
        </dgm:presLayoutVars>
      </dgm:prSet>
      <dgm:spPr/>
    </dgm:pt>
    <dgm:pt modelId="{FE6DFCFD-D0AC-4152-BE9D-6266C28F0682}" type="pres">
      <dgm:prSet presAssocID="{47613310-34E1-48F7-9E65-06860FC358E8}" presName="parTransTwo" presStyleCnt="0"/>
      <dgm:spPr/>
    </dgm:pt>
    <dgm:pt modelId="{879C6695-4118-44A2-B7AC-FE0A3C6B0C0B}" type="pres">
      <dgm:prSet presAssocID="{47613310-34E1-48F7-9E65-06860FC358E8}" presName="horzTwo" presStyleCnt="0"/>
      <dgm:spPr/>
    </dgm:pt>
    <dgm:pt modelId="{E008A624-D7DB-41DB-BF33-2983D5726D23}" type="pres">
      <dgm:prSet presAssocID="{ED4CB4FA-D8DE-4FE8-8906-3108A6F96606}" presName="vertThree" presStyleCnt="0"/>
      <dgm:spPr/>
    </dgm:pt>
    <dgm:pt modelId="{41D83E80-4A57-4D81-9F4F-31F5036D1719}" type="pres">
      <dgm:prSet presAssocID="{ED4CB4FA-D8DE-4FE8-8906-3108A6F96606}" presName="txThree" presStyleLbl="node3" presStyleIdx="2" presStyleCnt="3">
        <dgm:presLayoutVars>
          <dgm:chPref val="3"/>
        </dgm:presLayoutVars>
      </dgm:prSet>
      <dgm:spPr/>
    </dgm:pt>
    <dgm:pt modelId="{B0C413A6-1FAC-4A33-91B5-2AA6000694D5}" type="pres">
      <dgm:prSet presAssocID="{ED4CB4FA-D8DE-4FE8-8906-3108A6F96606}" presName="horzThree" presStyleCnt="0"/>
      <dgm:spPr/>
    </dgm:pt>
  </dgm:ptLst>
  <dgm:cxnLst>
    <dgm:cxn modelId="{ABB81142-899E-43C2-90CB-1479FB4BA61C}" type="presOf" srcId="{A9052D0C-2F5E-47F0-BDA4-A432C390BF5C}" destId="{BD5BF05D-1248-4E87-8F61-414EFA133A97}" srcOrd="0" destOrd="0" presId="urn:microsoft.com/office/officeart/2005/8/layout/hierarchy4"/>
    <dgm:cxn modelId="{2A45CD49-B8EA-46C1-A96C-CABAEB2BB14C}" type="presOf" srcId="{04B1752C-EEA8-48EA-8ACE-0535A7831D90}" destId="{97D02000-2D8D-4903-BF05-23897F19316C}" srcOrd="0" destOrd="0" presId="urn:microsoft.com/office/officeart/2005/8/layout/hierarchy4"/>
    <dgm:cxn modelId="{A5C3B24D-0109-4981-8F47-34F477000AAE}" srcId="{04B1752C-EEA8-48EA-8ACE-0535A7831D90}" destId="{47613310-34E1-48F7-9E65-06860FC358E8}" srcOrd="1" destOrd="0" parTransId="{C65D0546-DF1E-466E-B352-470FC64739A3}" sibTransId="{C0B2D6C1-8592-4677-9C20-B3B850305E80}"/>
    <dgm:cxn modelId="{0CF37651-F569-4539-89D0-D5283F32AB2B}" type="presOf" srcId="{FE854808-12F9-4925-A746-3AE690D58072}" destId="{185F87D1-7BA8-4BF6-9B5E-AD9AEE9388DE}" srcOrd="0" destOrd="0" presId="urn:microsoft.com/office/officeart/2005/8/layout/hierarchy4"/>
    <dgm:cxn modelId="{D000DB58-229E-4601-BED6-EEF08D045C0E}" srcId="{04B1752C-EEA8-48EA-8ACE-0535A7831D90}" destId="{FE854808-12F9-4925-A746-3AE690D58072}" srcOrd="0" destOrd="0" parTransId="{1BD40395-9691-4591-BD2F-DFCB6BD7AA45}" sibTransId="{2B81C864-99A4-4EAE-A4F5-509F7EEFB544}"/>
    <dgm:cxn modelId="{81D4F689-6041-472D-B44A-4810309C7BC9}" srcId="{0376DBDE-63C4-4A12-ADC1-42184BD4ED7F}" destId="{04B1752C-EEA8-48EA-8ACE-0535A7831D90}" srcOrd="0" destOrd="0" parTransId="{6309B3A6-3D65-418A-84CE-651E3929419A}" sibTransId="{1B03DC0F-A8D0-4668-BD5E-33FB0E755613}"/>
    <dgm:cxn modelId="{0111878C-2957-41A0-804C-518FB86868A7}" srcId="{FE854808-12F9-4925-A746-3AE690D58072}" destId="{A9052D0C-2F5E-47F0-BDA4-A432C390BF5C}" srcOrd="0" destOrd="0" parTransId="{D995B644-4245-4306-A0DE-6F0F6173DBA0}" sibTransId="{F8FCEA85-9335-4A4C-A3D7-7C07C357C191}"/>
    <dgm:cxn modelId="{0A94CA8F-3877-44C4-9DB4-5DE02F21CDDC}" srcId="{FE854808-12F9-4925-A746-3AE690D58072}" destId="{4AE6D619-9118-48B6-9593-58E428DA911B}" srcOrd="1" destOrd="0" parTransId="{CEC6A841-A769-4DC3-9CD3-DB95DAEB84C9}" sibTransId="{A6AB889A-3DCB-4A22-B6F0-FC551E6B1E70}"/>
    <dgm:cxn modelId="{62EB089E-B935-41E3-B560-95E283CA225D}" srcId="{47613310-34E1-48F7-9E65-06860FC358E8}" destId="{ED4CB4FA-D8DE-4FE8-8906-3108A6F96606}" srcOrd="0" destOrd="0" parTransId="{5160CC54-0DEB-408E-9C8A-56D7AEDD28E7}" sibTransId="{19E52E33-C04D-4FB4-81C4-D69B1FA946D6}"/>
    <dgm:cxn modelId="{3AAFF4A9-E7D8-421B-AB09-280749D54BDB}" type="presOf" srcId="{47613310-34E1-48F7-9E65-06860FC358E8}" destId="{5390DB39-6F6A-4D3B-B01E-2AED5EC2A244}" srcOrd="0" destOrd="0" presId="urn:microsoft.com/office/officeart/2005/8/layout/hierarchy4"/>
    <dgm:cxn modelId="{967DE0C5-6AC4-4139-B4F3-007A075175C7}" type="presOf" srcId="{0376DBDE-63C4-4A12-ADC1-42184BD4ED7F}" destId="{E738E4F3-229C-49A0-B669-9C8706430898}" srcOrd="0" destOrd="0" presId="urn:microsoft.com/office/officeart/2005/8/layout/hierarchy4"/>
    <dgm:cxn modelId="{836E09D6-DE7E-4C0B-9FC6-57628C764B1D}" type="presOf" srcId="{4AE6D619-9118-48B6-9593-58E428DA911B}" destId="{E6BD69D4-3A4E-4911-BBEA-74A43D877C17}" srcOrd="0" destOrd="0" presId="urn:microsoft.com/office/officeart/2005/8/layout/hierarchy4"/>
    <dgm:cxn modelId="{7DAD9CEA-1710-461C-86FE-769D36E5A113}" type="presOf" srcId="{ED4CB4FA-D8DE-4FE8-8906-3108A6F96606}" destId="{41D83E80-4A57-4D81-9F4F-31F5036D1719}" srcOrd="0" destOrd="0" presId="urn:microsoft.com/office/officeart/2005/8/layout/hierarchy4"/>
    <dgm:cxn modelId="{47565BC4-E40A-44EC-8DDB-C2D6B676A95F}" type="presParOf" srcId="{E738E4F3-229C-49A0-B669-9C8706430898}" destId="{3EEBC217-C76B-425E-9B77-10C1215C1367}" srcOrd="0" destOrd="0" presId="urn:microsoft.com/office/officeart/2005/8/layout/hierarchy4"/>
    <dgm:cxn modelId="{116F39D8-45E9-405F-B4E2-A88B423B3ACE}" type="presParOf" srcId="{3EEBC217-C76B-425E-9B77-10C1215C1367}" destId="{97D02000-2D8D-4903-BF05-23897F19316C}" srcOrd="0" destOrd="0" presId="urn:microsoft.com/office/officeart/2005/8/layout/hierarchy4"/>
    <dgm:cxn modelId="{B07ABCB7-8A76-4826-B72D-059773231A2A}" type="presParOf" srcId="{3EEBC217-C76B-425E-9B77-10C1215C1367}" destId="{C5C1D5DD-D791-4D31-8280-D9360CB38AC4}" srcOrd="1" destOrd="0" presId="urn:microsoft.com/office/officeart/2005/8/layout/hierarchy4"/>
    <dgm:cxn modelId="{EF851FC3-DFCC-4C55-92D4-35C76BE14862}" type="presParOf" srcId="{3EEBC217-C76B-425E-9B77-10C1215C1367}" destId="{71D674AE-94D3-4F34-9A23-E033B998C465}" srcOrd="2" destOrd="0" presId="urn:microsoft.com/office/officeart/2005/8/layout/hierarchy4"/>
    <dgm:cxn modelId="{FDC6EDAD-B5F7-4D3E-A4EB-EC2A87205ABC}" type="presParOf" srcId="{71D674AE-94D3-4F34-9A23-E033B998C465}" destId="{F49D9C7B-7BBA-4FC1-9537-2493E58C7AF5}" srcOrd="0" destOrd="0" presId="urn:microsoft.com/office/officeart/2005/8/layout/hierarchy4"/>
    <dgm:cxn modelId="{32949616-DA12-410B-9FBA-A4A1660CD27C}" type="presParOf" srcId="{F49D9C7B-7BBA-4FC1-9537-2493E58C7AF5}" destId="{185F87D1-7BA8-4BF6-9B5E-AD9AEE9388DE}" srcOrd="0" destOrd="0" presId="urn:microsoft.com/office/officeart/2005/8/layout/hierarchy4"/>
    <dgm:cxn modelId="{4D335C2E-E66C-446F-BB23-7A831B8FCD8C}" type="presParOf" srcId="{F49D9C7B-7BBA-4FC1-9537-2493E58C7AF5}" destId="{4B3FF856-2013-4B77-9AA4-DB1643C5EA52}" srcOrd="1" destOrd="0" presId="urn:microsoft.com/office/officeart/2005/8/layout/hierarchy4"/>
    <dgm:cxn modelId="{A5F36D03-5639-40EA-8446-0E7BB3C36DCC}" type="presParOf" srcId="{F49D9C7B-7BBA-4FC1-9537-2493E58C7AF5}" destId="{E8E30DC8-5F4E-47FC-8FE8-B11951A65728}" srcOrd="2" destOrd="0" presId="urn:microsoft.com/office/officeart/2005/8/layout/hierarchy4"/>
    <dgm:cxn modelId="{AD84841C-6454-40D6-9C2B-9CDF37067407}" type="presParOf" srcId="{E8E30DC8-5F4E-47FC-8FE8-B11951A65728}" destId="{35217FBB-4225-4138-916E-1CC5747A8E03}" srcOrd="0" destOrd="0" presId="urn:microsoft.com/office/officeart/2005/8/layout/hierarchy4"/>
    <dgm:cxn modelId="{343C5756-9C79-403F-BE80-F380F4ABD0EB}" type="presParOf" srcId="{35217FBB-4225-4138-916E-1CC5747A8E03}" destId="{BD5BF05D-1248-4E87-8F61-414EFA133A97}" srcOrd="0" destOrd="0" presId="urn:microsoft.com/office/officeart/2005/8/layout/hierarchy4"/>
    <dgm:cxn modelId="{154AB4E6-BAA4-4EC5-8E8A-8008A69ABC29}" type="presParOf" srcId="{35217FBB-4225-4138-916E-1CC5747A8E03}" destId="{77138C1F-D208-4500-BF15-48731149BE0E}" srcOrd="1" destOrd="0" presId="urn:microsoft.com/office/officeart/2005/8/layout/hierarchy4"/>
    <dgm:cxn modelId="{3E2DF171-015B-49A9-870A-2751B0060D65}" type="presParOf" srcId="{E8E30DC8-5F4E-47FC-8FE8-B11951A65728}" destId="{FAEFB253-ACCF-4A98-A4D6-1086C0552BAA}" srcOrd="1" destOrd="0" presId="urn:microsoft.com/office/officeart/2005/8/layout/hierarchy4"/>
    <dgm:cxn modelId="{9DE7464B-55E3-41B0-B070-4D3B671EC7E7}" type="presParOf" srcId="{E8E30DC8-5F4E-47FC-8FE8-B11951A65728}" destId="{637A0091-B646-4C9D-81DC-E9E1848A916B}" srcOrd="2" destOrd="0" presId="urn:microsoft.com/office/officeart/2005/8/layout/hierarchy4"/>
    <dgm:cxn modelId="{B6EBA610-A54C-4118-BF9E-0CAFFCBAE304}" type="presParOf" srcId="{637A0091-B646-4C9D-81DC-E9E1848A916B}" destId="{E6BD69D4-3A4E-4911-BBEA-74A43D877C17}" srcOrd="0" destOrd="0" presId="urn:microsoft.com/office/officeart/2005/8/layout/hierarchy4"/>
    <dgm:cxn modelId="{5F7861E3-6727-4894-A2EE-D7F3A7E70864}" type="presParOf" srcId="{637A0091-B646-4C9D-81DC-E9E1848A916B}" destId="{7708A1C8-213B-4526-8083-CC92B57E8431}" srcOrd="1" destOrd="0" presId="urn:microsoft.com/office/officeart/2005/8/layout/hierarchy4"/>
    <dgm:cxn modelId="{12AE8B58-9C69-4389-9FCB-679C157E8432}" type="presParOf" srcId="{71D674AE-94D3-4F34-9A23-E033B998C465}" destId="{AA306C79-5B4D-41E8-9081-DE864D505AFA}" srcOrd="1" destOrd="0" presId="urn:microsoft.com/office/officeart/2005/8/layout/hierarchy4"/>
    <dgm:cxn modelId="{D59DC771-D521-41E3-A9A0-3696B371326A}" type="presParOf" srcId="{71D674AE-94D3-4F34-9A23-E033B998C465}" destId="{2CB363CB-E4BE-4B2A-A45D-5EF2B4C690F5}" srcOrd="2" destOrd="0" presId="urn:microsoft.com/office/officeart/2005/8/layout/hierarchy4"/>
    <dgm:cxn modelId="{45CDEADB-8643-464B-8C10-5CD24C3FF957}" type="presParOf" srcId="{2CB363CB-E4BE-4B2A-A45D-5EF2B4C690F5}" destId="{5390DB39-6F6A-4D3B-B01E-2AED5EC2A244}" srcOrd="0" destOrd="0" presId="urn:microsoft.com/office/officeart/2005/8/layout/hierarchy4"/>
    <dgm:cxn modelId="{A9D1D6D4-8051-45EC-ACC3-9D9D2D55E8FB}" type="presParOf" srcId="{2CB363CB-E4BE-4B2A-A45D-5EF2B4C690F5}" destId="{FE6DFCFD-D0AC-4152-BE9D-6266C28F0682}" srcOrd="1" destOrd="0" presId="urn:microsoft.com/office/officeart/2005/8/layout/hierarchy4"/>
    <dgm:cxn modelId="{E647133B-87AA-4682-9B04-286ADFB2DC41}" type="presParOf" srcId="{2CB363CB-E4BE-4B2A-A45D-5EF2B4C690F5}" destId="{879C6695-4118-44A2-B7AC-FE0A3C6B0C0B}" srcOrd="2" destOrd="0" presId="urn:microsoft.com/office/officeart/2005/8/layout/hierarchy4"/>
    <dgm:cxn modelId="{A16B8092-B782-4A52-8F97-AEA7EFCF3944}" type="presParOf" srcId="{879C6695-4118-44A2-B7AC-FE0A3C6B0C0B}" destId="{E008A624-D7DB-41DB-BF33-2983D5726D23}" srcOrd="0" destOrd="0" presId="urn:microsoft.com/office/officeart/2005/8/layout/hierarchy4"/>
    <dgm:cxn modelId="{7812A4F5-24D7-4538-AAEC-AC1C10D33984}" type="presParOf" srcId="{E008A624-D7DB-41DB-BF33-2983D5726D23}" destId="{41D83E80-4A57-4D81-9F4F-31F5036D1719}" srcOrd="0" destOrd="0" presId="urn:microsoft.com/office/officeart/2005/8/layout/hierarchy4"/>
    <dgm:cxn modelId="{0EABD355-BDD3-471C-9F45-E8A13C55BCC8}" type="presParOf" srcId="{E008A624-D7DB-41DB-BF33-2983D5726D23}" destId="{B0C413A6-1FAC-4A33-91B5-2AA6000694D5}"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0DB88-3C89-4355-A4B9-4CCF7800E19A}" type="doc">
      <dgm:prSet loTypeId="urn:microsoft.com/office/officeart/2005/8/layout/radial3" loCatId="cycle" qsTypeId="urn:microsoft.com/office/officeart/2005/8/quickstyle/simple1#2" qsCatId="simple" csTypeId="urn:microsoft.com/office/officeart/2005/8/colors/accent1_2#1" csCatId="accent1" phldr="1"/>
      <dgm:spPr/>
      <dgm:t>
        <a:bodyPr/>
        <a:lstStyle/>
        <a:p>
          <a:endParaRPr lang="en-US"/>
        </a:p>
      </dgm:t>
    </dgm:pt>
    <dgm:pt modelId="{CACAFD57-D387-477F-9D17-EFD313409A68}">
      <dgm:prSet phldrT="[Text]" custT="1"/>
      <dgm:spPr/>
      <dgm:t>
        <a:bodyPr/>
        <a:lstStyle/>
        <a:p>
          <a:r>
            <a:rPr lang="en-US" sz="1800" dirty="0"/>
            <a:t>Quantitative Data collection tools</a:t>
          </a:r>
        </a:p>
      </dgm:t>
    </dgm:pt>
    <dgm:pt modelId="{4D6091A0-CA6E-49E0-9760-62CB1CC0E708}" type="parTrans" cxnId="{9281F8F5-B7DB-4DB0-9F10-1470DDAE07C5}">
      <dgm:prSet/>
      <dgm:spPr/>
      <dgm:t>
        <a:bodyPr/>
        <a:lstStyle/>
        <a:p>
          <a:endParaRPr lang="en-US"/>
        </a:p>
      </dgm:t>
    </dgm:pt>
    <dgm:pt modelId="{9063AAA6-8040-4344-9198-621AC62D8CBC}" type="sibTrans" cxnId="{9281F8F5-B7DB-4DB0-9F10-1470DDAE07C5}">
      <dgm:prSet/>
      <dgm:spPr/>
      <dgm:t>
        <a:bodyPr/>
        <a:lstStyle/>
        <a:p>
          <a:endParaRPr lang="en-US"/>
        </a:p>
      </dgm:t>
    </dgm:pt>
    <dgm:pt modelId="{D7041C66-CC17-47FA-BC33-5DAAC1A32C75}">
      <dgm:prSet phldrT="[Text]" custT="1"/>
      <dgm:spPr/>
      <dgm:t>
        <a:bodyPr/>
        <a:lstStyle/>
        <a:p>
          <a:r>
            <a:rPr lang="en-US" sz="1400" dirty="0"/>
            <a:t>Face to face</a:t>
          </a:r>
        </a:p>
      </dgm:t>
    </dgm:pt>
    <dgm:pt modelId="{1FD5830A-9061-4908-A546-A2E612BD4EA1}" type="parTrans" cxnId="{9F9E4BB4-EFDA-4197-A7EB-960576370F48}">
      <dgm:prSet/>
      <dgm:spPr/>
      <dgm:t>
        <a:bodyPr/>
        <a:lstStyle/>
        <a:p>
          <a:endParaRPr lang="en-US"/>
        </a:p>
      </dgm:t>
    </dgm:pt>
    <dgm:pt modelId="{CB8E5160-BE08-490F-A1C9-21C25B515A75}" type="sibTrans" cxnId="{9F9E4BB4-EFDA-4197-A7EB-960576370F48}">
      <dgm:prSet/>
      <dgm:spPr/>
      <dgm:t>
        <a:bodyPr/>
        <a:lstStyle/>
        <a:p>
          <a:endParaRPr lang="en-US"/>
        </a:p>
      </dgm:t>
    </dgm:pt>
    <dgm:pt modelId="{3E90E068-86D1-43F8-A4B2-9214C6594466}">
      <dgm:prSet phldrT="[Text]"/>
      <dgm:spPr/>
      <dgm:t>
        <a:bodyPr/>
        <a:lstStyle/>
        <a:p>
          <a:r>
            <a:rPr lang="en-US" dirty="0"/>
            <a:t>Telephonic</a:t>
          </a:r>
        </a:p>
      </dgm:t>
    </dgm:pt>
    <dgm:pt modelId="{76F17127-77DA-44E1-830A-42E8D7CE1102}" type="parTrans" cxnId="{7B221E19-7C74-4F6D-B91F-3B80B4836310}">
      <dgm:prSet/>
      <dgm:spPr/>
      <dgm:t>
        <a:bodyPr/>
        <a:lstStyle/>
        <a:p>
          <a:endParaRPr lang="en-US"/>
        </a:p>
      </dgm:t>
    </dgm:pt>
    <dgm:pt modelId="{CCA4B974-0A75-4913-9C79-C04A005E3FA9}" type="sibTrans" cxnId="{7B221E19-7C74-4F6D-B91F-3B80B4836310}">
      <dgm:prSet/>
      <dgm:spPr/>
      <dgm:t>
        <a:bodyPr/>
        <a:lstStyle/>
        <a:p>
          <a:endParaRPr lang="en-US"/>
        </a:p>
      </dgm:t>
    </dgm:pt>
    <dgm:pt modelId="{1524F112-D093-432F-8F41-907F5E0D5197}">
      <dgm:prSet phldrT="[Text]"/>
      <dgm:spPr/>
      <dgm:t>
        <a:bodyPr/>
        <a:lstStyle/>
        <a:p>
          <a:r>
            <a:rPr lang="en-US" dirty="0"/>
            <a:t>Online</a:t>
          </a:r>
        </a:p>
      </dgm:t>
    </dgm:pt>
    <dgm:pt modelId="{8B0E5A4E-B403-420B-BA56-98CB76D41398}" type="parTrans" cxnId="{A11D1B7F-6A65-4C29-87BA-7CBBB98DD809}">
      <dgm:prSet/>
      <dgm:spPr/>
      <dgm:t>
        <a:bodyPr/>
        <a:lstStyle/>
        <a:p>
          <a:endParaRPr lang="en-US"/>
        </a:p>
      </dgm:t>
    </dgm:pt>
    <dgm:pt modelId="{69D9D926-FAB2-4380-9682-3CC7FC45A9E2}" type="sibTrans" cxnId="{A11D1B7F-6A65-4C29-87BA-7CBBB98DD809}">
      <dgm:prSet/>
      <dgm:spPr/>
      <dgm:t>
        <a:bodyPr/>
        <a:lstStyle/>
        <a:p>
          <a:endParaRPr lang="en-US"/>
        </a:p>
      </dgm:t>
    </dgm:pt>
    <dgm:pt modelId="{287899DF-409B-4F51-9A7E-1E8F10002F17}">
      <dgm:prSet phldrT="[Text]"/>
      <dgm:spPr/>
      <dgm:t>
        <a:bodyPr/>
        <a:lstStyle/>
        <a:p>
          <a:r>
            <a:rPr lang="en-US" dirty="0"/>
            <a:t>Mail</a:t>
          </a:r>
        </a:p>
      </dgm:t>
    </dgm:pt>
    <dgm:pt modelId="{C7F456C6-260B-4BCA-A4EC-9D3DDD0488B8}" type="parTrans" cxnId="{1DB8A334-ABCA-4DB7-84D3-4B468E8B55C4}">
      <dgm:prSet/>
      <dgm:spPr/>
      <dgm:t>
        <a:bodyPr/>
        <a:lstStyle/>
        <a:p>
          <a:endParaRPr lang="en-US"/>
        </a:p>
      </dgm:t>
    </dgm:pt>
    <dgm:pt modelId="{254251EB-33B7-4DCC-9F51-66C0D2BDB630}" type="sibTrans" cxnId="{1DB8A334-ABCA-4DB7-84D3-4B468E8B55C4}">
      <dgm:prSet/>
      <dgm:spPr/>
      <dgm:t>
        <a:bodyPr/>
        <a:lstStyle/>
        <a:p>
          <a:endParaRPr lang="en-US"/>
        </a:p>
      </dgm:t>
    </dgm:pt>
    <dgm:pt modelId="{D0D18067-70E1-4C95-BC18-0868BC815616}" type="pres">
      <dgm:prSet presAssocID="{82D0DB88-3C89-4355-A4B9-4CCF7800E19A}" presName="composite" presStyleCnt="0">
        <dgm:presLayoutVars>
          <dgm:chMax val="1"/>
          <dgm:dir/>
          <dgm:resizeHandles val="exact"/>
        </dgm:presLayoutVars>
      </dgm:prSet>
      <dgm:spPr/>
    </dgm:pt>
    <dgm:pt modelId="{69139442-EAD3-4D61-97BA-CF02D5631E7C}" type="pres">
      <dgm:prSet presAssocID="{82D0DB88-3C89-4355-A4B9-4CCF7800E19A}" presName="radial" presStyleCnt="0">
        <dgm:presLayoutVars>
          <dgm:animLvl val="ctr"/>
        </dgm:presLayoutVars>
      </dgm:prSet>
      <dgm:spPr/>
    </dgm:pt>
    <dgm:pt modelId="{8EF8C05F-1567-49DB-A9B5-10CF70091F44}" type="pres">
      <dgm:prSet presAssocID="{CACAFD57-D387-477F-9D17-EFD313409A68}" presName="centerShape" presStyleLbl="vennNode1" presStyleIdx="0" presStyleCnt="5"/>
      <dgm:spPr/>
    </dgm:pt>
    <dgm:pt modelId="{89AC8FBD-FAF4-4E53-B61C-9F18E5F01342}" type="pres">
      <dgm:prSet presAssocID="{D7041C66-CC17-47FA-BC33-5DAAC1A32C75}" presName="node" presStyleLbl="vennNode1" presStyleIdx="1" presStyleCnt="5">
        <dgm:presLayoutVars>
          <dgm:bulletEnabled val="1"/>
        </dgm:presLayoutVars>
      </dgm:prSet>
      <dgm:spPr/>
    </dgm:pt>
    <dgm:pt modelId="{352604A8-E799-44F8-9479-01ECD2DC7B6D}" type="pres">
      <dgm:prSet presAssocID="{3E90E068-86D1-43F8-A4B2-9214C6594466}" presName="node" presStyleLbl="vennNode1" presStyleIdx="2" presStyleCnt="5">
        <dgm:presLayoutVars>
          <dgm:bulletEnabled val="1"/>
        </dgm:presLayoutVars>
      </dgm:prSet>
      <dgm:spPr/>
    </dgm:pt>
    <dgm:pt modelId="{7653402F-1540-4DD4-BDBB-D681380304C6}" type="pres">
      <dgm:prSet presAssocID="{1524F112-D093-432F-8F41-907F5E0D5197}" presName="node" presStyleLbl="vennNode1" presStyleIdx="3" presStyleCnt="5">
        <dgm:presLayoutVars>
          <dgm:bulletEnabled val="1"/>
        </dgm:presLayoutVars>
      </dgm:prSet>
      <dgm:spPr/>
    </dgm:pt>
    <dgm:pt modelId="{136AF200-12DF-4FE7-9FDC-FD4A315907A3}" type="pres">
      <dgm:prSet presAssocID="{287899DF-409B-4F51-9A7E-1E8F10002F17}" presName="node" presStyleLbl="vennNode1" presStyleIdx="4" presStyleCnt="5">
        <dgm:presLayoutVars>
          <dgm:bulletEnabled val="1"/>
        </dgm:presLayoutVars>
      </dgm:prSet>
      <dgm:spPr/>
    </dgm:pt>
  </dgm:ptLst>
  <dgm:cxnLst>
    <dgm:cxn modelId="{7B221E19-7C74-4F6D-B91F-3B80B4836310}" srcId="{CACAFD57-D387-477F-9D17-EFD313409A68}" destId="{3E90E068-86D1-43F8-A4B2-9214C6594466}" srcOrd="1" destOrd="0" parTransId="{76F17127-77DA-44E1-830A-42E8D7CE1102}" sibTransId="{CCA4B974-0A75-4913-9C79-C04A005E3FA9}"/>
    <dgm:cxn modelId="{1DB8A334-ABCA-4DB7-84D3-4B468E8B55C4}" srcId="{CACAFD57-D387-477F-9D17-EFD313409A68}" destId="{287899DF-409B-4F51-9A7E-1E8F10002F17}" srcOrd="3" destOrd="0" parTransId="{C7F456C6-260B-4BCA-A4EC-9D3DDD0488B8}" sibTransId="{254251EB-33B7-4DCC-9F51-66C0D2BDB630}"/>
    <dgm:cxn modelId="{74DA275E-E293-4974-9D0C-FA29F0ACA3A8}" type="presOf" srcId="{82D0DB88-3C89-4355-A4B9-4CCF7800E19A}" destId="{D0D18067-70E1-4C95-BC18-0868BC815616}" srcOrd="0" destOrd="0" presId="urn:microsoft.com/office/officeart/2005/8/layout/radial3"/>
    <dgm:cxn modelId="{EC579270-C464-4B7E-83FE-F009131E1E97}" type="presOf" srcId="{1524F112-D093-432F-8F41-907F5E0D5197}" destId="{7653402F-1540-4DD4-BDBB-D681380304C6}" srcOrd="0" destOrd="0" presId="urn:microsoft.com/office/officeart/2005/8/layout/radial3"/>
    <dgm:cxn modelId="{2495FD70-EA73-4520-9579-CFA2266BFE71}" type="presOf" srcId="{D7041C66-CC17-47FA-BC33-5DAAC1A32C75}" destId="{89AC8FBD-FAF4-4E53-B61C-9F18E5F01342}" srcOrd="0" destOrd="0" presId="urn:microsoft.com/office/officeart/2005/8/layout/radial3"/>
    <dgm:cxn modelId="{5F52A071-E1B6-4020-A7C8-0BD35C13429A}" type="presOf" srcId="{CACAFD57-D387-477F-9D17-EFD313409A68}" destId="{8EF8C05F-1567-49DB-A9B5-10CF70091F44}" srcOrd="0" destOrd="0" presId="urn:microsoft.com/office/officeart/2005/8/layout/radial3"/>
    <dgm:cxn modelId="{7983397E-C9E6-4BCF-A813-0087D74DF470}" type="presOf" srcId="{287899DF-409B-4F51-9A7E-1E8F10002F17}" destId="{136AF200-12DF-4FE7-9FDC-FD4A315907A3}" srcOrd="0" destOrd="0" presId="urn:microsoft.com/office/officeart/2005/8/layout/radial3"/>
    <dgm:cxn modelId="{A11D1B7F-6A65-4C29-87BA-7CBBB98DD809}" srcId="{CACAFD57-D387-477F-9D17-EFD313409A68}" destId="{1524F112-D093-432F-8F41-907F5E0D5197}" srcOrd="2" destOrd="0" parTransId="{8B0E5A4E-B403-420B-BA56-98CB76D41398}" sibTransId="{69D9D926-FAB2-4380-9682-3CC7FC45A9E2}"/>
    <dgm:cxn modelId="{A27A5883-8BB5-4F8D-91DE-E20A3AA27E1E}" type="presOf" srcId="{3E90E068-86D1-43F8-A4B2-9214C6594466}" destId="{352604A8-E799-44F8-9479-01ECD2DC7B6D}" srcOrd="0" destOrd="0" presId="urn:microsoft.com/office/officeart/2005/8/layout/radial3"/>
    <dgm:cxn modelId="{9F9E4BB4-EFDA-4197-A7EB-960576370F48}" srcId="{CACAFD57-D387-477F-9D17-EFD313409A68}" destId="{D7041C66-CC17-47FA-BC33-5DAAC1A32C75}" srcOrd="0" destOrd="0" parTransId="{1FD5830A-9061-4908-A546-A2E612BD4EA1}" sibTransId="{CB8E5160-BE08-490F-A1C9-21C25B515A75}"/>
    <dgm:cxn modelId="{9281F8F5-B7DB-4DB0-9F10-1470DDAE07C5}" srcId="{82D0DB88-3C89-4355-A4B9-4CCF7800E19A}" destId="{CACAFD57-D387-477F-9D17-EFD313409A68}" srcOrd="0" destOrd="0" parTransId="{4D6091A0-CA6E-49E0-9760-62CB1CC0E708}" sibTransId="{9063AAA6-8040-4344-9198-621AC62D8CBC}"/>
    <dgm:cxn modelId="{3C910172-5AC6-4C0B-BA7B-DA70605884F5}" type="presParOf" srcId="{D0D18067-70E1-4C95-BC18-0868BC815616}" destId="{69139442-EAD3-4D61-97BA-CF02D5631E7C}" srcOrd="0" destOrd="0" presId="urn:microsoft.com/office/officeart/2005/8/layout/radial3"/>
    <dgm:cxn modelId="{8AE4DD11-624D-4F37-88FB-5DF4841D862B}" type="presParOf" srcId="{69139442-EAD3-4D61-97BA-CF02D5631E7C}" destId="{8EF8C05F-1567-49DB-A9B5-10CF70091F44}" srcOrd="0" destOrd="0" presId="urn:microsoft.com/office/officeart/2005/8/layout/radial3"/>
    <dgm:cxn modelId="{78891910-FA9C-41EE-92A8-B75360A7595B}" type="presParOf" srcId="{69139442-EAD3-4D61-97BA-CF02D5631E7C}" destId="{89AC8FBD-FAF4-4E53-B61C-9F18E5F01342}" srcOrd="1" destOrd="0" presId="urn:microsoft.com/office/officeart/2005/8/layout/radial3"/>
    <dgm:cxn modelId="{D7966D5A-621A-4256-904D-50A08FCD46D3}" type="presParOf" srcId="{69139442-EAD3-4D61-97BA-CF02D5631E7C}" destId="{352604A8-E799-44F8-9479-01ECD2DC7B6D}" srcOrd="2" destOrd="0" presId="urn:microsoft.com/office/officeart/2005/8/layout/radial3"/>
    <dgm:cxn modelId="{D21EBCDE-D39F-430B-87B2-F86947C811C5}" type="presParOf" srcId="{69139442-EAD3-4D61-97BA-CF02D5631E7C}" destId="{7653402F-1540-4DD4-BDBB-D681380304C6}" srcOrd="3" destOrd="0" presId="urn:microsoft.com/office/officeart/2005/8/layout/radial3"/>
    <dgm:cxn modelId="{432C2A60-A5A5-4F33-AA68-99503DCBC09D}" type="presParOf" srcId="{69139442-EAD3-4D61-97BA-CF02D5631E7C}" destId="{136AF200-12DF-4FE7-9FDC-FD4A315907A3}"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A4D8D1-590B-413A-BF0E-C368E5B6C045}" type="doc">
      <dgm:prSet loTypeId="urn:microsoft.com/office/officeart/2005/8/layout/process1" loCatId="process" qsTypeId="urn:microsoft.com/office/officeart/2005/8/quickstyle/simple1" qsCatId="simple" csTypeId="urn:microsoft.com/office/officeart/2005/8/colors/accent1_2" csCatId="accent1" phldr="1"/>
      <dgm:spPr/>
    </dgm:pt>
    <dgm:pt modelId="{8CE772DA-E05C-4D38-9EA8-FE10030BD88B}">
      <dgm:prSet phldrT="[Text]" custT="1"/>
      <dgm:spPr/>
      <dgm:t>
        <a:bodyPr/>
        <a:lstStyle/>
        <a:p>
          <a:r>
            <a:rPr lang="en-US" sz="2400" b="1" dirty="0"/>
            <a:t>Automative Study </a:t>
          </a:r>
          <a:r>
            <a:rPr lang="en-US" sz="1800" b="1" dirty="0"/>
            <a:t>(Two Wheeler)</a:t>
          </a:r>
        </a:p>
      </dgm:t>
    </dgm:pt>
    <dgm:pt modelId="{E32BA910-0125-4436-861B-15885F564CDC}" type="parTrans" cxnId="{A450BF4C-76E5-45A3-8BA7-67C90E17297F}">
      <dgm:prSet/>
      <dgm:spPr/>
      <dgm:t>
        <a:bodyPr/>
        <a:lstStyle/>
        <a:p>
          <a:endParaRPr lang="en-US"/>
        </a:p>
      </dgm:t>
    </dgm:pt>
    <dgm:pt modelId="{2885FCDE-A6E2-4C62-87FA-CC569939C0E0}" type="sibTrans" cxnId="{A450BF4C-76E5-45A3-8BA7-67C90E17297F}">
      <dgm:prSet/>
      <dgm:spPr/>
      <dgm:t>
        <a:bodyPr/>
        <a:lstStyle/>
        <a:p>
          <a:endParaRPr lang="en-US"/>
        </a:p>
      </dgm:t>
    </dgm:pt>
    <dgm:pt modelId="{78DC4F2A-696C-48B6-8A0E-0A8677D10031}">
      <dgm:prSet phldrT="[Text]" custT="1"/>
      <dgm:spPr/>
      <dgm:t>
        <a:bodyPr/>
        <a:lstStyle/>
        <a:p>
          <a:r>
            <a:rPr lang="en-US" sz="1600" dirty="0"/>
            <a:t>F2F and CLT Method </a:t>
          </a:r>
        </a:p>
      </dgm:t>
    </dgm:pt>
    <dgm:pt modelId="{387C1CA6-3D35-48DD-AD14-06D0DFCBACDB}" type="parTrans" cxnId="{A4B92A5A-70DD-4BD1-A794-B470F18936FC}">
      <dgm:prSet/>
      <dgm:spPr/>
      <dgm:t>
        <a:bodyPr/>
        <a:lstStyle/>
        <a:p>
          <a:endParaRPr lang="en-US"/>
        </a:p>
      </dgm:t>
    </dgm:pt>
    <dgm:pt modelId="{0CC239E3-5A99-465E-BECE-F13F7955A221}" type="sibTrans" cxnId="{A4B92A5A-70DD-4BD1-A794-B470F18936FC}">
      <dgm:prSet/>
      <dgm:spPr/>
      <dgm:t>
        <a:bodyPr/>
        <a:lstStyle/>
        <a:p>
          <a:endParaRPr lang="en-US"/>
        </a:p>
      </dgm:t>
    </dgm:pt>
    <dgm:pt modelId="{F41A3D9C-A621-46A8-AC5A-9C7B59A7EAAE}">
      <dgm:prSet phldrT="[Text]"/>
      <dgm:spPr/>
      <dgm:t>
        <a:bodyPr/>
        <a:lstStyle/>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1. for Acceptance of Hero Ignitor in comparison to the competition set </a:t>
          </a:r>
          <a:r>
            <a:rPr lang="en-US" dirty="0">
              <a:solidFill>
                <a:schemeClr val="bg1"/>
              </a:solidFill>
              <a:ea typeface="Tahoma" panose="020B0604030504040204" pitchFamily="34" charset="0"/>
              <a:cs typeface="Tahoma" panose="020B0604030504040204" pitchFamily="34" charset="0"/>
            </a:rPr>
            <a:t>,</a:t>
          </a:r>
        </a:p>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2. uncover current satisfaction areas and features of Hero Ignitor </a:t>
          </a:r>
        </a:p>
        <a:p>
          <a:pPr algn="l">
            <a:buFont typeface="Wingdings" panose="05000000000000000000" pitchFamily="2" charset="2"/>
            <a:buChar char="v"/>
          </a:pPr>
          <a:r>
            <a:rPr lang="en-GB" dirty="0">
              <a:solidFill>
                <a:schemeClr val="bg1"/>
              </a:solidFill>
              <a:ea typeface="Tahoma" panose="020B0604030504040204" pitchFamily="34" charset="0"/>
              <a:cs typeface="Tahoma" panose="020B0604030504040204" pitchFamily="34" charset="0"/>
            </a:rPr>
            <a:t>3. uncover the dissatisfaction areas and features of Ignitor users </a:t>
          </a:r>
        </a:p>
        <a:p>
          <a:pPr algn="l">
            <a:buFont typeface="Wingdings" panose="05000000000000000000" pitchFamily="2" charset="2"/>
            <a:buChar char="v"/>
          </a:pPr>
          <a:r>
            <a:rPr lang="en-US" dirty="0">
              <a:solidFill>
                <a:schemeClr val="bg1"/>
              </a:solidFill>
              <a:ea typeface="Tahoma" panose="020B0604030504040204" pitchFamily="34" charset="0"/>
              <a:cs typeface="Tahoma" panose="020B0604030504040204" pitchFamily="34" charset="0"/>
            </a:rPr>
            <a:t>4. To evaluate reaction of consumers on overall appeal of design persuasiveness, trial and ease of understanding benefits/option</a:t>
          </a:r>
          <a:endParaRPr lang="en-US" dirty="0">
            <a:solidFill>
              <a:schemeClr val="bg1"/>
            </a:solidFill>
          </a:endParaRPr>
        </a:p>
      </dgm:t>
    </dgm:pt>
    <dgm:pt modelId="{CE61680A-3DD6-4EE9-B83D-E9C43C304D5E}" type="parTrans" cxnId="{3DA41325-9D44-4166-A20C-167BD91701AC}">
      <dgm:prSet/>
      <dgm:spPr/>
      <dgm:t>
        <a:bodyPr/>
        <a:lstStyle/>
        <a:p>
          <a:endParaRPr lang="en-US"/>
        </a:p>
      </dgm:t>
    </dgm:pt>
    <dgm:pt modelId="{2058DFBE-C2A4-4D62-83FA-A58C137E948F}" type="sibTrans" cxnId="{3DA41325-9D44-4166-A20C-167BD91701AC}">
      <dgm:prSet/>
      <dgm:spPr/>
      <dgm:t>
        <a:bodyPr/>
        <a:lstStyle/>
        <a:p>
          <a:endParaRPr lang="en-US"/>
        </a:p>
      </dgm:t>
    </dgm:pt>
    <dgm:pt modelId="{7720CBE4-5785-44DE-9DD3-B2E636060D06}" type="pres">
      <dgm:prSet presAssocID="{48A4D8D1-590B-413A-BF0E-C368E5B6C045}" presName="Name0" presStyleCnt="0">
        <dgm:presLayoutVars>
          <dgm:dir/>
          <dgm:resizeHandles val="exact"/>
        </dgm:presLayoutVars>
      </dgm:prSet>
      <dgm:spPr/>
    </dgm:pt>
    <dgm:pt modelId="{406D43A8-F41B-4CC5-B3FD-8FEE80A63C0F}" type="pres">
      <dgm:prSet presAssocID="{8CE772DA-E05C-4D38-9EA8-FE10030BD88B}" presName="node" presStyleLbl="node1" presStyleIdx="0" presStyleCnt="3">
        <dgm:presLayoutVars>
          <dgm:bulletEnabled val="1"/>
        </dgm:presLayoutVars>
      </dgm:prSet>
      <dgm:spPr/>
    </dgm:pt>
    <dgm:pt modelId="{FD7FBFA1-6325-4CEF-BA10-5344A2B06304}" type="pres">
      <dgm:prSet presAssocID="{2885FCDE-A6E2-4C62-87FA-CC569939C0E0}" presName="sibTrans" presStyleLbl="sibTrans2D1" presStyleIdx="0" presStyleCnt="2"/>
      <dgm:spPr/>
    </dgm:pt>
    <dgm:pt modelId="{D391EC44-05C2-4068-9F68-38F4981F34B0}" type="pres">
      <dgm:prSet presAssocID="{2885FCDE-A6E2-4C62-87FA-CC569939C0E0}" presName="connectorText" presStyleLbl="sibTrans2D1" presStyleIdx="0" presStyleCnt="2"/>
      <dgm:spPr/>
    </dgm:pt>
    <dgm:pt modelId="{85D7C571-9627-4C5F-ACAA-24CDD63F65CB}" type="pres">
      <dgm:prSet presAssocID="{78DC4F2A-696C-48B6-8A0E-0A8677D10031}" presName="node" presStyleLbl="node1" presStyleIdx="1" presStyleCnt="3">
        <dgm:presLayoutVars>
          <dgm:bulletEnabled val="1"/>
        </dgm:presLayoutVars>
      </dgm:prSet>
      <dgm:spPr/>
    </dgm:pt>
    <dgm:pt modelId="{220B691E-7F46-4C73-BD66-A45B4EF0D389}" type="pres">
      <dgm:prSet presAssocID="{0CC239E3-5A99-465E-BECE-F13F7955A221}" presName="sibTrans" presStyleLbl="sibTrans2D1" presStyleIdx="1" presStyleCnt="2"/>
      <dgm:spPr/>
    </dgm:pt>
    <dgm:pt modelId="{61363EDA-C6BE-4A57-AFDD-C5BE956AB545}" type="pres">
      <dgm:prSet presAssocID="{0CC239E3-5A99-465E-BECE-F13F7955A221}" presName="connectorText" presStyleLbl="sibTrans2D1" presStyleIdx="1" presStyleCnt="2"/>
      <dgm:spPr/>
    </dgm:pt>
    <dgm:pt modelId="{91A297B8-D183-44D7-A9FA-E3732AE87E39}" type="pres">
      <dgm:prSet presAssocID="{F41A3D9C-A621-46A8-AC5A-9C7B59A7EAAE}" presName="node" presStyleLbl="node1" presStyleIdx="2" presStyleCnt="3">
        <dgm:presLayoutVars>
          <dgm:bulletEnabled val="1"/>
        </dgm:presLayoutVars>
      </dgm:prSet>
      <dgm:spPr/>
    </dgm:pt>
  </dgm:ptLst>
  <dgm:cxnLst>
    <dgm:cxn modelId="{A42C9907-105E-4434-BB82-BD70476EEF23}" type="presOf" srcId="{0CC239E3-5A99-465E-BECE-F13F7955A221}" destId="{220B691E-7F46-4C73-BD66-A45B4EF0D389}" srcOrd="0" destOrd="0" presId="urn:microsoft.com/office/officeart/2005/8/layout/process1"/>
    <dgm:cxn modelId="{324BD615-1C62-47FB-B727-33000224CD47}" type="presOf" srcId="{0CC239E3-5A99-465E-BECE-F13F7955A221}" destId="{61363EDA-C6BE-4A57-AFDD-C5BE956AB545}" srcOrd="1" destOrd="0" presId="urn:microsoft.com/office/officeart/2005/8/layout/process1"/>
    <dgm:cxn modelId="{3DA41325-9D44-4166-A20C-167BD91701AC}" srcId="{48A4D8D1-590B-413A-BF0E-C368E5B6C045}" destId="{F41A3D9C-A621-46A8-AC5A-9C7B59A7EAAE}" srcOrd="2" destOrd="0" parTransId="{CE61680A-3DD6-4EE9-B83D-E9C43C304D5E}" sibTransId="{2058DFBE-C2A4-4D62-83FA-A58C137E948F}"/>
    <dgm:cxn modelId="{537CC239-79D9-4A71-B6EA-03921B56800F}" type="presOf" srcId="{48A4D8D1-590B-413A-BF0E-C368E5B6C045}" destId="{7720CBE4-5785-44DE-9DD3-B2E636060D06}" srcOrd="0" destOrd="0" presId="urn:microsoft.com/office/officeart/2005/8/layout/process1"/>
    <dgm:cxn modelId="{CF83DA42-2628-4841-B9F4-61E9998BF7DD}" type="presOf" srcId="{F41A3D9C-A621-46A8-AC5A-9C7B59A7EAAE}" destId="{91A297B8-D183-44D7-A9FA-E3732AE87E39}" srcOrd="0" destOrd="0" presId="urn:microsoft.com/office/officeart/2005/8/layout/process1"/>
    <dgm:cxn modelId="{91B6486A-C776-41A4-9FD8-527E04EB25B2}" type="presOf" srcId="{2885FCDE-A6E2-4C62-87FA-CC569939C0E0}" destId="{FD7FBFA1-6325-4CEF-BA10-5344A2B06304}" srcOrd="0" destOrd="0" presId="urn:microsoft.com/office/officeart/2005/8/layout/process1"/>
    <dgm:cxn modelId="{A450BF4C-76E5-45A3-8BA7-67C90E17297F}" srcId="{48A4D8D1-590B-413A-BF0E-C368E5B6C045}" destId="{8CE772DA-E05C-4D38-9EA8-FE10030BD88B}" srcOrd="0" destOrd="0" parTransId="{E32BA910-0125-4436-861B-15885F564CDC}" sibTransId="{2885FCDE-A6E2-4C62-87FA-CC569939C0E0}"/>
    <dgm:cxn modelId="{49F7FA6D-9E20-4FCF-B685-7FF852E2864D}" type="presOf" srcId="{2885FCDE-A6E2-4C62-87FA-CC569939C0E0}" destId="{D391EC44-05C2-4068-9F68-38F4981F34B0}" srcOrd="1" destOrd="0" presId="urn:microsoft.com/office/officeart/2005/8/layout/process1"/>
    <dgm:cxn modelId="{A40D065A-7A55-4D2C-9962-E078E2BF44A5}" type="presOf" srcId="{8CE772DA-E05C-4D38-9EA8-FE10030BD88B}" destId="{406D43A8-F41B-4CC5-B3FD-8FEE80A63C0F}" srcOrd="0" destOrd="0" presId="urn:microsoft.com/office/officeart/2005/8/layout/process1"/>
    <dgm:cxn modelId="{A4B92A5A-70DD-4BD1-A794-B470F18936FC}" srcId="{48A4D8D1-590B-413A-BF0E-C368E5B6C045}" destId="{78DC4F2A-696C-48B6-8A0E-0A8677D10031}" srcOrd="1" destOrd="0" parTransId="{387C1CA6-3D35-48DD-AD14-06D0DFCBACDB}" sibTransId="{0CC239E3-5A99-465E-BECE-F13F7955A221}"/>
    <dgm:cxn modelId="{135E9A85-70ED-4265-98EB-29BD80B07718}" type="presOf" srcId="{78DC4F2A-696C-48B6-8A0E-0A8677D10031}" destId="{85D7C571-9627-4C5F-ACAA-24CDD63F65CB}" srcOrd="0" destOrd="0" presId="urn:microsoft.com/office/officeart/2005/8/layout/process1"/>
    <dgm:cxn modelId="{D0849228-A680-47D1-8DE0-4FDE4407B858}" type="presParOf" srcId="{7720CBE4-5785-44DE-9DD3-B2E636060D06}" destId="{406D43A8-F41B-4CC5-B3FD-8FEE80A63C0F}" srcOrd="0" destOrd="0" presId="urn:microsoft.com/office/officeart/2005/8/layout/process1"/>
    <dgm:cxn modelId="{CD0DCDD1-BD36-45E5-A2FB-DC65F3EDF5AC}" type="presParOf" srcId="{7720CBE4-5785-44DE-9DD3-B2E636060D06}" destId="{FD7FBFA1-6325-4CEF-BA10-5344A2B06304}" srcOrd="1" destOrd="0" presId="urn:microsoft.com/office/officeart/2005/8/layout/process1"/>
    <dgm:cxn modelId="{0C8374B0-80B9-4206-B7B6-ADFA45394079}" type="presParOf" srcId="{FD7FBFA1-6325-4CEF-BA10-5344A2B06304}" destId="{D391EC44-05C2-4068-9F68-38F4981F34B0}" srcOrd="0" destOrd="0" presId="urn:microsoft.com/office/officeart/2005/8/layout/process1"/>
    <dgm:cxn modelId="{BB92CCEB-48CA-44A5-8F48-23FEA5E4AEEB}" type="presParOf" srcId="{7720CBE4-5785-44DE-9DD3-B2E636060D06}" destId="{85D7C571-9627-4C5F-ACAA-24CDD63F65CB}" srcOrd="2" destOrd="0" presId="urn:microsoft.com/office/officeart/2005/8/layout/process1"/>
    <dgm:cxn modelId="{0FECFC5C-51AB-4095-A229-595F912FB1C6}" type="presParOf" srcId="{7720CBE4-5785-44DE-9DD3-B2E636060D06}" destId="{220B691E-7F46-4C73-BD66-A45B4EF0D389}" srcOrd="3" destOrd="0" presId="urn:microsoft.com/office/officeart/2005/8/layout/process1"/>
    <dgm:cxn modelId="{C1BDF14C-6C9A-4C5F-B964-4A2A936695A6}" type="presParOf" srcId="{220B691E-7F46-4C73-BD66-A45B4EF0D389}" destId="{61363EDA-C6BE-4A57-AFDD-C5BE956AB545}" srcOrd="0" destOrd="0" presId="urn:microsoft.com/office/officeart/2005/8/layout/process1"/>
    <dgm:cxn modelId="{16411ED2-9323-46E6-BABB-90BC2DB7FEB5}" type="presParOf" srcId="{7720CBE4-5785-44DE-9DD3-B2E636060D06}" destId="{91A297B8-D183-44D7-A9FA-E3732AE87E39}"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EFA397-38C4-4B3E-9DD3-CE4029849C8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48CC0BA0-5CA8-4496-BAB9-0B5210DEAF84}">
      <dgm:prSet phldrT="[Text]" custT="1"/>
      <dgm:spPr/>
      <dgm:t>
        <a:bodyPr/>
        <a:lstStyle/>
        <a:p>
          <a:endParaRPr lang="en-US" sz="2800" b="1" dirty="0"/>
        </a:p>
      </dgm:t>
    </dgm:pt>
    <dgm:pt modelId="{A755BD45-807B-4E81-B26D-A6C27F78EE38}" type="parTrans" cxnId="{903A4258-3E67-4D5B-A9D7-549EFC3A234B}">
      <dgm:prSet/>
      <dgm:spPr/>
      <dgm:t>
        <a:bodyPr/>
        <a:lstStyle/>
        <a:p>
          <a:endParaRPr lang="en-US"/>
        </a:p>
      </dgm:t>
    </dgm:pt>
    <dgm:pt modelId="{70802BE3-C400-42ED-B61A-5F24A9D1E88D}" type="sibTrans" cxnId="{903A4258-3E67-4D5B-A9D7-549EFC3A234B}">
      <dgm:prSet/>
      <dgm:spPr/>
      <dgm:t>
        <a:bodyPr/>
        <a:lstStyle/>
        <a:p>
          <a:endParaRPr lang="en-US"/>
        </a:p>
      </dgm:t>
    </dgm:pt>
    <dgm:pt modelId="{6CBD63B0-A2C1-4A21-8267-823EA6EBF124}">
      <dgm:prSet phldrT="[Text]" custT="1"/>
      <dgm:spPr/>
      <dgm:t>
        <a:bodyPr/>
        <a:lstStyle/>
        <a:p>
          <a:pPr algn="ctr"/>
          <a:endParaRPr lang="en-US" sz="1200" dirty="0">
            <a:solidFill>
              <a:schemeClr val="bg1"/>
            </a:solidFill>
          </a:endParaRPr>
        </a:p>
      </dgm:t>
    </dgm:pt>
    <dgm:pt modelId="{59F85509-F27C-40AE-AFBE-89F4B936ABCC}" type="parTrans" cxnId="{E6EDEB73-373D-4DFB-AE88-538F747CEF76}">
      <dgm:prSet/>
      <dgm:spPr/>
      <dgm:t>
        <a:bodyPr/>
        <a:lstStyle/>
        <a:p>
          <a:endParaRPr lang="en-US"/>
        </a:p>
      </dgm:t>
    </dgm:pt>
    <dgm:pt modelId="{36869784-09D2-4667-9099-B938B51109BC}" type="sibTrans" cxnId="{E6EDEB73-373D-4DFB-AE88-538F747CEF76}">
      <dgm:prSet/>
      <dgm:spPr/>
      <dgm:t>
        <a:bodyPr/>
        <a:lstStyle/>
        <a:p>
          <a:endParaRPr lang="en-US"/>
        </a:p>
      </dgm:t>
    </dgm:pt>
    <dgm:pt modelId="{441177AA-4B86-4466-9A1F-7C24E4F624F0}">
      <dgm:prSet phldrT="[Text]" custT="1"/>
      <dgm:spPr/>
      <dgm:t>
        <a:bodyPr/>
        <a:lstStyle/>
        <a:p>
          <a:endParaRPr lang="en-US" sz="1200" dirty="0">
            <a:solidFill>
              <a:schemeClr val="bg1"/>
            </a:solidFill>
          </a:endParaRPr>
        </a:p>
      </dgm:t>
    </dgm:pt>
    <dgm:pt modelId="{4F780FA9-A7BE-437E-A123-5C3B8061D9BD}" type="parTrans" cxnId="{0AA81295-1B94-4C64-BB6C-56118814D9EA}">
      <dgm:prSet/>
      <dgm:spPr/>
      <dgm:t>
        <a:bodyPr/>
        <a:lstStyle/>
        <a:p>
          <a:endParaRPr lang="en-US"/>
        </a:p>
      </dgm:t>
    </dgm:pt>
    <dgm:pt modelId="{F1E9DBD0-2F1D-4A96-92B4-282F068B5647}" type="sibTrans" cxnId="{0AA81295-1B94-4C64-BB6C-56118814D9EA}">
      <dgm:prSet/>
      <dgm:spPr/>
      <dgm:t>
        <a:bodyPr/>
        <a:lstStyle/>
        <a:p>
          <a:endParaRPr lang="en-US"/>
        </a:p>
      </dgm:t>
    </dgm:pt>
    <dgm:pt modelId="{03189EE4-8FC5-4D96-812B-9DAE570BF516}">
      <dgm:prSet phldrT="[Text]"/>
      <dgm:spPr/>
      <dgm:t>
        <a:bodyPr/>
        <a:lstStyle/>
        <a:p>
          <a:r>
            <a:rPr lang="en-IN" dirty="0">
              <a:solidFill>
                <a:schemeClr val="bg1"/>
              </a:solidFill>
              <a:ea typeface="Tahoma" panose="020B0604030504040204" pitchFamily="34" charset="0"/>
              <a:cs typeface="Tahoma" panose="020B0604030504040204" pitchFamily="34" charset="0"/>
            </a:rPr>
            <a:t>12 F2F interviews done in </a:t>
          </a:r>
          <a:r>
            <a:rPr lang="en-US" dirty="0">
              <a:solidFill>
                <a:schemeClr val="bg1"/>
              </a:solidFill>
              <a:ea typeface="Tahoma" panose="020B0604030504040204" pitchFamily="34" charset="0"/>
              <a:cs typeface="Tahoma" panose="020B0604030504040204" pitchFamily="34" charset="0"/>
            </a:rPr>
            <a:t>Dhaka, Khulna, </a:t>
          </a:r>
          <a:r>
            <a:rPr lang="en-US" dirty="0" err="1">
              <a:solidFill>
                <a:schemeClr val="bg1"/>
              </a:solidFill>
              <a:ea typeface="Tahoma" panose="020B0604030504040204" pitchFamily="34" charset="0"/>
              <a:cs typeface="Tahoma" panose="020B0604030504040204" pitchFamily="34" charset="0"/>
            </a:rPr>
            <a:t>Rajshahi</a:t>
          </a:r>
          <a:r>
            <a:rPr lang="en-US" dirty="0">
              <a:solidFill>
                <a:schemeClr val="bg1"/>
              </a:solidFill>
              <a:ea typeface="Tahoma" panose="020B0604030504040204" pitchFamily="34" charset="0"/>
              <a:cs typeface="Tahoma" panose="020B0604030504040204" pitchFamily="34" charset="0"/>
            </a:rPr>
            <a:t> &amp; Chittagong to make this study successful. </a:t>
          </a:r>
          <a:endParaRPr lang="en-US" dirty="0">
            <a:solidFill>
              <a:schemeClr val="bg1"/>
            </a:solidFill>
          </a:endParaRPr>
        </a:p>
      </dgm:t>
    </dgm:pt>
    <dgm:pt modelId="{E3EC3784-C386-4F7B-BE76-DEB06FFE17BA}" type="parTrans" cxnId="{BEDF2C6D-9412-47D2-A6B2-092900835792}">
      <dgm:prSet/>
      <dgm:spPr/>
      <dgm:t>
        <a:bodyPr/>
        <a:lstStyle/>
        <a:p>
          <a:endParaRPr lang="en-US"/>
        </a:p>
      </dgm:t>
    </dgm:pt>
    <dgm:pt modelId="{DAF0D2A8-A579-42BC-A004-2E8D18E7EF71}" type="sibTrans" cxnId="{BEDF2C6D-9412-47D2-A6B2-092900835792}">
      <dgm:prSet/>
      <dgm:spPr/>
      <dgm:t>
        <a:bodyPr/>
        <a:lstStyle/>
        <a:p>
          <a:endParaRPr lang="en-US"/>
        </a:p>
      </dgm:t>
    </dgm:pt>
    <dgm:pt modelId="{BE2E2A5B-6412-4E4F-AC96-E9662F4CE5A7}">
      <dgm:prSet phldrT="[Text]" custT="1"/>
      <dgm:spPr/>
      <dgm:t>
        <a:bodyPr/>
        <a:lstStyle/>
        <a:p>
          <a:r>
            <a:rPr lang="en-US" sz="1200" dirty="0">
              <a:solidFill>
                <a:schemeClr val="bg1"/>
              </a:solidFill>
              <a:ea typeface="Tahoma" panose="020B0604030504040204" pitchFamily="34" charset="0"/>
              <a:cs typeface="Tahoma" panose="020B0604030504040204" pitchFamily="34" charset="0"/>
            </a:rPr>
            <a:t>The study conducted to understand the demand of agricultural equipment used by the large farmers </a:t>
          </a:r>
          <a:r>
            <a:rPr lang="en-IN" sz="1200" dirty="0">
              <a:solidFill>
                <a:schemeClr val="bg1"/>
              </a:solidFill>
              <a:ea typeface="Tahoma" panose="020B0604030504040204" pitchFamily="34" charset="0"/>
              <a:cs typeface="Tahoma" panose="020B0604030504040204" pitchFamily="34" charset="0"/>
            </a:rPr>
            <a:t> having irrigated land with rice cultivation and quota of rain fed land as well for future business expansion on behalf of Q &amp; Q Research Insights, India, among 12 respondents</a:t>
          </a:r>
          <a:endParaRPr lang="en-US" sz="1200" dirty="0">
            <a:solidFill>
              <a:schemeClr val="bg1"/>
            </a:solidFill>
          </a:endParaRPr>
        </a:p>
      </dgm:t>
    </dgm:pt>
    <dgm:pt modelId="{2D391B2F-14FA-4C0F-908F-7749AF117080}" type="parTrans" cxnId="{482FF1A2-D77C-4BBB-9FCE-4ADD2015EEE6}">
      <dgm:prSet/>
      <dgm:spPr/>
      <dgm:t>
        <a:bodyPr/>
        <a:lstStyle/>
        <a:p>
          <a:endParaRPr lang="en-US"/>
        </a:p>
      </dgm:t>
    </dgm:pt>
    <dgm:pt modelId="{7F64BACF-9890-4A96-8254-FC9092D70D58}" type="sibTrans" cxnId="{482FF1A2-D77C-4BBB-9FCE-4ADD2015EEE6}">
      <dgm:prSet/>
      <dgm:spPr/>
      <dgm:t>
        <a:bodyPr/>
        <a:lstStyle/>
        <a:p>
          <a:endParaRPr lang="en-US"/>
        </a:p>
      </dgm:t>
    </dgm:pt>
    <dgm:pt modelId="{97E29D58-00C5-4C01-8C8F-99FE6FA92DB6}">
      <dgm:prSet phldrT="[Text]" custT="1"/>
      <dgm:spPr/>
      <dgm:t>
        <a:bodyPr/>
        <a:lstStyle/>
        <a:p>
          <a:r>
            <a:rPr lang="en-US" sz="2000" b="1" dirty="0">
              <a:solidFill>
                <a:schemeClr val="bg1"/>
              </a:solidFill>
              <a:ea typeface="Tahoma" panose="020B0604030504040204" pitchFamily="34" charset="0"/>
              <a:cs typeface="Tahoma" panose="020B0604030504040204" pitchFamily="34" charset="0"/>
            </a:rPr>
            <a:t>Agricultural Equipment Study</a:t>
          </a:r>
          <a:endParaRPr lang="en-US" sz="2000" b="1" dirty="0">
            <a:solidFill>
              <a:schemeClr val="bg1"/>
            </a:solidFill>
          </a:endParaRPr>
        </a:p>
      </dgm:t>
    </dgm:pt>
    <dgm:pt modelId="{048D7658-72F9-4505-96ED-C8BB34221DF7}" type="parTrans" cxnId="{6369530C-1F48-4473-A818-F2839F348A0A}">
      <dgm:prSet/>
      <dgm:spPr/>
      <dgm:t>
        <a:bodyPr/>
        <a:lstStyle/>
        <a:p>
          <a:endParaRPr lang="en-US"/>
        </a:p>
      </dgm:t>
    </dgm:pt>
    <dgm:pt modelId="{BA319BE5-8131-48C1-847E-7AEF8997B246}" type="sibTrans" cxnId="{6369530C-1F48-4473-A818-F2839F348A0A}">
      <dgm:prSet/>
      <dgm:spPr/>
      <dgm:t>
        <a:bodyPr/>
        <a:lstStyle/>
        <a:p>
          <a:endParaRPr lang="en-US"/>
        </a:p>
      </dgm:t>
    </dgm:pt>
    <dgm:pt modelId="{66C8561E-DBC9-43C5-96A9-29F976019273}" type="pres">
      <dgm:prSet presAssocID="{EAEFA397-38C4-4B3E-9DD3-CE4029849C89}" presName="Name0" presStyleCnt="0">
        <dgm:presLayoutVars>
          <dgm:dir/>
          <dgm:resizeHandles/>
        </dgm:presLayoutVars>
      </dgm:prSet>
      <dgm:spPr/>
    </dgm:pt>
    <dgm:pt modelId="{1CDFE1BB-B139-4F62-A1EA-8588CCE6B86B}" type="pres">
      <dgm:prSet presAssocID="{48CC0BA0-5CA8-4496-BAB9-0B5210DEAF84}" presName="compNode" presStyleCnt="0"/>
      <dgm:spPr/>
    </dgm:pt>
    <dgm:pt modelId="{FFEB23DF-72F1-478D-8741-D0F8C9BC5ECB}" type="pres">
      <dgm:prSet presAssocID="{48CC0BA0-5CA8-4496-BAB9-0B5210DEAF84}" presName="dummyConnPt" presStyleCnt="0"/>
      <dgm:spPr/>
    </dgm:pt>
    <dgm:pt modelId="{F227BA8B-2143-43DD-9170-43FB605ED5F7}" type="pres">
      <dgm:prSet presAssocID="{48CC0BA0-5CA8-4496-BAB9-0B5210DEAF84}" presName="node" presStyleLbl="node1" presStyleIdx="0" presStyleCnt="6">
        <dgm:presLayoutVars>
          <dgm:bulletEnabled val="1"/>
        </dgm:presLayoutVars>
      </dgm:prSet>
      <dgm:spPr/>
    </dgm:pt>
    <dgm:pt modelId="{64637DF6-6B87-4AA9-BD37-65B228A7C602}" type="pres">
      <dgm:prSet presAssocID="{70802BE3-C400-42ED-B61A-5F24A9D1E88D}" presName="sibTrans" presStyleLbl="bgSibTrans2D1" presStyleIdx="0" presStyleCnt="5"/>
      <dgm:spPr/>
    </dgm:pt>
    <dgm:pt modelId="{AE7DF336-FDAC-40F9-948F-E95228E78BE2}" type="pres">
      <dgm:prSet presAssocID="{6CBD63B0-A2C1-4A21-8267-823EA6EBF124}" presName="compNode" presStyleCnt="0"/>
      <dgm:spPr/>
    </dgm:pt>
    <dgm:pt modelId="{8A2F476B-878A-4675-A4D7-E5317451EB5B}" type="pres">
      <dgm:prSet presAssocID="{6CBD63B0-A2C1-4A21-8267-823EA6EBF124}" presName="dummyConnPt" presStyleCnt="0"/>
      <dgm:spPr/>
    </dgm:pt>
    <dgm:pt modelId="{0D044120-1AB5-470E-AE49-80B2F9E19D81}" type="pres">
      <dgm:prSet presAssocID="{6CBD63B0-A2C1-4A21-8267-823EA6EBF124}" presName="node" presStyleLbl="node1" presStyleIdx="1" presStyleCnt="6" custScaleX="187984">
        <dgm:presLayoutVars>
          <dgm:bulletEnabled val="1"/>
        </dgm:presLayoutVars>
      </dgm:prSet>
      <dgm:spPr/>
    </dgm:pt>
    <dgm:pt modelId="{4BB272B9-F311-4F0B-8C70-C87E09AF3550}" type="pres">
      <dgm:prSet presAssocID="{36869784-09D2-4667-9099-B938B51109BC}" presName="sibTrans" presStyleLbl="bgSibTrans2D1" presStyleIdx="1" presStyleCnt="5"/>
      <dgm:spPr/>
    </dgm:pt>
    <dgm:pt modelId="{AA52B8F6-DD60-4BCD-81F9-F50D9CDE8547}" type="pres">
      <dgm:prSet presAssocID="{441177AA-4B86-4466-9A1F-7C24E4F624F0}" presName="compNode" presStyleCnt="0"/>
      <dgm:spPr/>
    </dgm:pt>
    <dgm:pt modelId="{225E6385-F2DB-497D-85C6-0D3E142B660E}" type="pres">
      <dgm:prSet presAssocID="{441177AA-4B86-4466-9A1F-7C24E4F624F0}" presName="dummyConnPt" presStyleCnt="0"/>
      <dgm:spPr/>
    </dgm:pt>
    <dgm:pt modelId="{CCF714AF-1F31-480C-B640-74A74F117F1C}" type="pres">
      <dgm:prSet presAssocID="{441177AA-4B86-4466-9A1F-7C24E4F624F0}" presName="node" presStyleLbl="node1" presStyleIdx="2" presStyleCnt="6" custScaleX="126983">
        <dgm:presLayoutVars>
          <dgm:bulletEnabled val="1"/>
        </dgm:presLayoutVars>
      </dgm:prSet>
      <dgm:spPr/>
    </dgm:pt>
    <dgm:pt modelId="{D2022EB1-171E-42E7-887A-A8545EC92301}" type="pres">
      <dgm:prSet presAssocID="{F1E9DBD0-2F1D-4A96-92B4-282F068B5647}" presName="sibTrans" presStyleLbl="bgSibTrans2D1" presStyleIdx="2" presStyleCnt="5"/>
      <dgm:spPr/>
    </dgm:pt>
    <dgm:pt modelId="{A9934006-36BE-4423-A6BB-A171DEC2715D}" type="pres">
      <dgm:prSet presAssocID="{03189EE4-8FC5-4D96-812B-9DAE570BF516}" presName="compNode" presStyleCnt="0"/>
      <dgm:spPr/>
    </dgm:pt>
    <dgm:pt modelId="{1A7296DC-D0F9-414F-B3F5-5545BB281358}" type="pres">
      <dgm:prSet presAssocID="{03189EE4-8FC5-4D96-812B-9DAE570BF516}" presName="dummyConnPt" presStyleCnt="0"/>
      <dgm:spPr/>
    </dgm:pt>
    <dgm:pt modelId="{6AF55120-9434-455E-8A08-3A099AB9B253}" type="pres">
      <dgm:prSet presAssocID="{03189EE4-8FC5-4D96-812B-9DAE570BF516}" presName="node" presStyleLbl="node1" presStyleIdx="3" presStyleCnt="6" custScaleX="142428">
        <dgm:presLayoutVars>
          <dgm:bulletEnabled val="1"/>
        </dgm:presLayoutVars>
      </dgm:prSet>
      <dgm:spPr/>
    </dgm:pt>
    <dgm:pt modelId="{33324B8D-3FBA-497E-9D19-E5CECB7171C2}" type="pres">
      <dgm:prSet presAssocID="{DAF0D2A8-A579-42BC-A004-2E8D18E7EF71}" presName="sibTrans" presStyleLbl="bgSibTrans2D1" presStyleIdx="3" presStyleCnt="5"/>
      <dgm:spPr/>
    </dgm:pt>
    <dgm:pt modelId="{4A00629D-11FE-4EFC-83BA-83CC6F324994}" type="pres">
      <dgm:prSet presAssocID="{BE2E2A5B-6412-4E4F-AC96-E9662F4CE5A7}" presName="compNode" presStyleCnt="0"/>
      <dgm:spPr/>
    </dgm:pt>
    <dgm:pt modelId="{98DEE850-B76B-4E03-98D1-23613B736ECE}" type="pres">
      <dgm:prSet presAssocID="{BE2E2A5B-6412-4E4F-AC96-E9662F4CE5A7}" presName="dummyConnPt" presStyleCnt="0"/>
      <dgm:spPr/>
    </dgm:pt>
    <dgm:pt modelId="{37F683FE-4C76-4173-86EB-68039A2131CE}" type="pres">
      <dgm:prSet presAssocID="{BE2E2A5B-6412-4E4F-AC96-E9662F4CE5A7}" presName="node" presStyleLbl="node1" presStyleIdx="4" presStyleCnt="6" custScaleX="183613">
        <dgm:presLayoutVars>
          <dgm:bulletEnabled val="1"/>
        </dgm:presLayoutVars>
      </dgm:prSet>
      <dgm:spPr/>
    </dgm:pt>
    <dgm:pt modelId="{D6717D38-2D93-4201-B8FC-882B13F7ABBB}" type="pres">
      <dgm:prSet presAssocID="{7F64BACF-9890-4A96-8254-FC9092D70D58}" presName="sibTrans" presStyleLbl="bgSibTrans2D1" presStyleIdx="4" presStyleCnt="5"/>
      <dgm:spPr/>
    </dgm:pt>
    <dgm:pt modelId="{D2647D91-37C9-4106-8F6F-901BC174584E}" type="pres">
      <dgm:prSet presAssocID="{97E29D58-00C5-4C01-8C8F-99FE6FA92DB6}" presName="compNode" presStyleCnt="0"/>
      <dgm:spPr/>
    </dgm:pt>
    <dgm:pt modelId="{83FC25FC-6D2F-420F-B269-44E35C5B98DC}" type="pres">
      <dgm:prSet presAssocID="{97E29D58-00C5-4C01-8C8F-99FE6FA92DB6}" presName="dummyConnPt" presStyleCnt="0"/>
      <dgm:spPr/>
    </dgm:pt>
    <dgm:pt modelId="{B43184B1-4FF1-4CDF-BA33-CF2822CAFEDE}" type="pres">
      <dgm:prSet presAssocID="{97E29D58-00C5-4C01-8C8F-99FE6FA92DB6}" presName="node" presStyleLbl="node1" presStyleIdx="5" presStyleCnt="6">
        <dgm:presLayoutVars>
          <dgm:bulletEnabled val="1"/>
        </dgm:presLayoutVars>
      </dgm:prSet>
      <dgm:spPr/>
    </dgm:pt>
  </dgm:ptLst>
  <dgm:cxnLst>
    <dgm:cxn modelId="{6369530C-1F48-4473-A818-F2839F348A0A}" srcId="{EAEFA397-38C4-4B3E-9DD3-CE4029849C89}" destId="{97E29D58-00C5-4C01-8C8F-99FE6FA92DB6}" srcOrd="5" destOrd="0" parTransId="{048D7658-72F9-4505-96ED-C8BB34221DF7}" sibTransId="{BA319BE5-8131-48C1-847E-7AEF8997B246}"/>
    <dgm:cxn modelId="{EAE1D619-F504-4284-8E8A-1AFBC01D83C7}" type="presOf" srcId="{EAEFA397-38C4-4B3E-9DD3-CE4029849C89}" destId="{66C8561E-DBC9-43C5-96A9-29F976019273}" srcOrd="0" destOrd="0" presId="urn:microsoft.com/office/officeart/2005/8/layout/bProcess4"/>
    <dgm:cxn modelId="{7D59A41A-E3BC-4B3C-B2BE-FEF85E42CB5A}" type="presOf" srcId="{F1E9DBD0-2F1D-4A96-92B4-282F068B5647}" destId="{D2022EB1-171E-42E7-887A-A8545EC92301}" srcOrd="0" destOrd="0" presId="urn:microsoft.com/office/officeart/2005/8/layout/bProcess4"/>
    <dgm:cxn modelId="{CDD59621-4AAD-4153-B7FC-D98CA56C2758}" type="presOf" srcId="{97E29D58-00C5-4C01-8C8F-99FE6FA92DB6}" destId="{B43184B1-4FF1-4CDF-BA33-CF2822CAFEDE}" srcOrd="0" destOrd="0" presId="urn:microsoft.com/office/officeart/2005/8/layout/bProcess4"/>
    <dgm:cxn modelId="{F4AF1960-102E-4090-8D72-9707CF8F86DD}" type="presOf" srcId="{6CBD63B0-A2C1-4A21-8267-823EA6EBF124}" destId="{0D044120-1AB5-470E-AE49-80B2F9E19D81}" srcOrd="0" destOrd="0" presId="urn:microsoft.com/office/officeart/2005/8/layout/bProcess4"/>
    <dgm:cxn modelId="{BEDF2C6D-9412-47D2-A6B2-092900835792}" srcId="{EAEFA397-38C4-4B3E-9DD3-CE4029849C89}" destId="{03189EE4-8FC5-4D96-812B-9DAE570BF516}" srcOrd="3" destOrd="0" parTransId="{E3EC3784-C386-4F7B-BE76-DEB06FFE17BA}" sibTransId="{DAF0D2A8-A579-42BC-A004-2E8D18E7EF71}"/>
    <dgm:cxn modelId="{E6EDEB73-373D-4DFB-AE88-538F747CEF76}" srcId="{EAEFA397-38C4-4B3E-9DD3-CE4029849C89}" destId="{6CBD63B0-A2C1-4A21-8267-823EA6EBF124}" srcOrd="1" destOrd="0" parTransId="{59F85509-F27C-40AE-AFBE-89F4B936ABCC}" sibTransId="{36869784-09D2-4667-9099-B938B51109BC}"/>
    <dgm:cxn modelId="{9C9C9C54-2F5D-4B91-B4D1-1A5E1E5653D8}" type="presOf" srcId="{36869784-09D2-4667-9099-B938B51109BC}" destId="{4BB272B9-F311-4F0B-8C70-C87E09AF3550}" srcOrd="0" destOrd="0" presId="urn:microsoft.com/office/officeart/2005/8/layout/bProcess4"/>
    <dgm:cxn modelId="{903A4258-3E67-4D5B-A9D7-549EFC3A234B}" srcId="{EAEFA397-38C4-4B3E-9DD3-CE4029849C89}" destId="{48CC0BA0-5CA8-4496-BAB9-0B5210DEAF84}" srcOrd="0" destOrd="0" parTransId="{A755BD45-807B-4E81-B26D-A6C27F78EE38}" sibTransId="{70802BE3-C400-42ED-B61A-5F24A9D1E88D}"/>
    <dgm:cxn modelId="{0AA81295-1B94-4C64-BB6C-56118814D9EA}" srcId="{EAEFA397-38C4-4B3E-9DD3-CE4029849C89}" destId="{441177AA-4B86-4466-9A1F-7C24E4F624F0}" srcOrd="2" destOrd="0" parTransId="{4F780FA9-A7BE-437E-A123-5C3B8061D9BD}" sibTransId="{F1E9DBD0-2F1D-4A96-92B4-282F068B5647}"/>
    <dgm:cxn modelId="{0D72509A-2656-4A2F-9FAF-6EA2E670B711}" type="presOf" srcId="{48CC0BA0-5CA8-4496-BAB9-0B5210DEAF84}" destId="{F227BA8B-2143-43DD-9170-43FB605ED5F7}" srcOrd="0" destOrd="0" presId="urn:microsoft.com/office/officeart/2005/8/layout/bProcess4"/>
    <dgm:cxn modelId="{482FF1A2-D77C-4BBB-9FCE-4ADD2015EEE6}" srcId="{EAEFA397-38C4-4B3E-9DD3-CE4029849C89}" destId="{BE2E2A5B-6412-4E4F-AC96-E9662F4CE5A7}" srcOrd="4" destOrd="0" parTransId="{2D391B2F-14FA-4C0F-908F-7749AF117080}" sibTransId="{7F64BACF-9890-4A96-8254-FC9092D70D58}"/>
    <dgm:cxn modelId="{29F919B7-7DAC-435D-AD24-F17B64E4FA4C}" type="presOf" srcId="{DAF0D2A8-A579-42BC-A004-2E8D18E7EF71}" destId="{33324B8D-3FBA-497E-9D19-E5CECB7171C2}" srcOrd="0" destOrd="0" presId="urn:microsoft.com/office/officeart/2005/8/layout/bProcess4"/>
    <dgm:cxn modelId="{C59D80BF-FFCF-4A9C-9064-01C7E9E91CB0}" type="presOf" srcId="{03189EE4-8FC5-4D96-812B-9DAE570BF516}" destId="{6AF55120-9434-455E-8A08-3A099AB9B253}" srcOrd="0" destOrd="0" presId="urn:microsoft.com/office/officeart/2005/8/layout/bProcess4"/>
    <dgm:cxn modelId="{A166C0D1-A484-4089-B7D2-2678C89CDF1A}" type="presOf" srcId="{70802BE3-C400-42ED-B61A-5F24A9D1E88D}" destId="{64637DF6-6B87-4AA9-BD37-65B228A7C602}" srcOrd="0" destOrd="0" presId="urn:microsoft.com/office/officeart/2005/8/layout/bProcess4"/>
    <dgm:cxn modelId="{B66087F5-175A-4446-AC04-2558DBB081A6}" type="presOf" srcId="{441177AA-4B86-4466-9A1F-7C24E4F624F0}" destId="{CCF714AF-1F31-480C-B640-74A74F117F1C}" srcOrd="0" destOrd="0" presId="urn:microsoft.com/office/officeart/2005/8/layout/bProcess4"/>
    <dgm:cxn modelId="{E4592AFA-1E87-452A-8744-FFECD3E5A96F}" type="presOf" srcId="{7F64BACF-9890-4A96-8254-FC9092D70D58}" destId="{D6717D38-2D93-4201-B8FC-882B13F7ABBB}" srcOrd="0" destOrd="0" presId="urn:microsoft.com/office/officeart/2005/8/layout/bProcess4"/>
    <dgm:cxn modelId="{DBA15BFC-C119-4CA5-B13E-A7F5800C073E}" type="presOf" srcId="{BE2E2A5B-6412-4E4F-AC96-E9662F4CE5A7}" destId="{37F683FE-4C76-4173-86EB-68039A2131CE}" srcOrd="0" destOrd="0" presId="urn:microsoft.com/office/officeart/2005/8/layout/bProcess4"/>
    <dgm:cxn modelId="{60DDC3D0-1587-470B-8282-6830448B62FE}" type="presParOf" srcId="{66C8561E-DBC9-43C5-96A9-29F976019273}" destId="{1CDFE1BB-B139-4F62-A1EA-8588CCE6B86B}" srcOrd="0" destOrd="0" presId="urn:microsoft.com/office/officeart/2005/8/layout/bProcess4"/>
    <dgm:cxn modelId="{3C7D3101-D8B8-4765-BB56-CE9BC59814D4}" type="presParOf" srcId="{1CDFE1BB-B139-4F62-A1EA-8588CCE6B86B}" destId="{FFEB23DF-72F1-478D-8741-D0F8C9BC5ECB}" srcOrd="0" destOrd="0" presId="urn:microsoft.com/office/officeart/2005/8/layout/bProcess4"/>
    <dgm:cxn modelId="{F7065C7C-2112-4E9F-AD85-0FF4BA3F2ABB}" type="presParOf" srcId="{1CDFE1BB-B139-4F62-A1EA-8588CCE6B86B}" destId="{F227BA8B-2143-43DD-9170-43FB605ED5F7}" srcOrd="1" destOrd="0" presId="urn:microsoft.com/office/officeart/2005/8/layout/bProcess4"/>
    <dgm:cxn modelId="{B625E2F4-E80A-44EA-AD1D-7047C68A1970}" type="presParOf" srcId="{66C8561E-DBC9-43C5-96A9-29F976019273}" destId="{64637DF6-6B87-4AA9-BD37-65B228A7C602}" srcOrd="1" destOrd="0" presId="urn:microsoft.com/office/officeart/2005/8/layout/bProcess4"/>
    <dgm:cxn modelId="{8DA210CA-BD8A-472C-9C7C-B31B84E3DAD6}" type="presParOf" srcId="{66C8561E-DBC9-43C5-96A9-29F976019273}" destId="{AE7DF336-FDAC-40F9-948F-E95228E78BE2}" srcOrd="2" destOrd="0" presId="urn:microsoft.com/office/officeart/2005/8/layout/bProcess4"/>
    <dgm:cxn modelId="{570B1220-93D0-41D9-AED2-EC5FBA33372D}" type="presParOf" srcId="{AE7DF336-FDAC-40F9-948F-E95228E78BE2}" destId="{8A2F476B-878A-4675-A4D7-E5317451EB5B}" srcOrd="0" destOrd="0" presId="urn:microsoft.com/office/officeart/2005/8/layout/bProcess4"/>
    <dgm:cxn modelId="{C03D1340-6E1B-4ECB-8E56-B13D1DC2CFDE}" type="presParOf" srcId="{AE7DF336-FDAC-40F9-948F-E95228E78BE2}" destId="{0D044120-1AB5-470E-AE49-80B2F9E19D81}" srcOrd="1" destOrd="0" presId="urn:microsoft.com/office/officeart/2005/8/layout/bProcess4"/>
    <dgm:cxn modelId="{867C8CB2-B335-4DED-BA2B-7B5D4FCC8504}" type="presParOf" srcId="{66C8561E-DBC9-43C5-96A9-29F976019273}" destId="{4BB272B9-F311-4F0B-8C70-C87E09AF3550}" srcOrd="3" destOrd="0" presId="urn:microsoft.com/office/officeart/2005/8/layout/bProcess4"/>
    <dgm:cxn modelId="{77132298-2528-401C-A730-1BEEF9F4457E}" type="presParOf" srcId="{66C8561E-DBC9-43C5-96A9-29F976019273}" destId="{AA52B8F6-DD60-4BCD-81F9-F50D9CDE8547}" srcOrd="4" destOrd="0" presId="urn:microsoft.com/office/officeart/2005/8/layout/bProcess4"/>
    <dgm:cxn modelId="{F6B75CFF-16E2-496D-B361-31C4EBBD99D5}" type="presParOf" srcId="{AA52B8F6-DD60-4BCD-81F9-F50D9CDE8547}" destId="{225E6385-F2DB-497D-85C6-0D3E142B660E}" srcOrd="0" destOrd="0" presId="urn:microsoft.com/office/officeart/2005/8/layout/bProcess4"/>
    <dgm:cxn modelId="{D2BEC812-BCC2-480A-A044-344504AAC95F}" type="presParOf" srcId="{AA52B8F6-DD60-4BCD-81F9-F50D9CDE8547}" destId="{CCF714AF-1F31-480C-B640-74A74F117F1C}" srcOrd="1" destOrd="0" presId="urn:microsoft.com/office/officeart/2005/8/layout/bProcess4"/>
    <dgm:cxn modelId="{B896D319-2B5B-419C-A829-2D5C8A871ABC}" type="presParOf" srcId="{66C8561E-DBC9-43C5-96A9-29F976019273}" destId="{D2022EB1-171E-42E7-887A-A8545EC92301}" srcOrd="5" destOrd="0" presId="urn:microsoft.com/office/officeart/2005/8/layout/bProcess4"/>
    <dgm:cxn modelId="{DB11A5F6-6523-4C38-B6CA-86C9A3A91F9F}" type="presParOf" srcId="{66C8561E-DBC9-43C5-96A9-29F976019273}" destId="{A9934006-36BE-4423-A6BB-A171DEC2715D}" srcOrd="6" destOrd="0" presId="urn:microsoft.com/office/officeart/2005/8/layout/bProcess4"/>
    <dgm:cxn modelId="{E0A3DAB1-C4B6-4D89-BD33-B3E635A496CF}" type="presParOf" srcId="{A9934006-36BE-4423-A6BB-A171DEC2715D}" destId="{1A7296DC-D0F9-414F-B3F5-5545BB281358}" srcOrd="0" destOrd="0" presId="urn:microsoft.com/office/officeart/2005/8/layout/bProcess4"/>
    <dgm:cxn modelId="{73C879B0-622F-4115-8F6F-196522524FEF}" type="presParOf" srcId="{A9934006-36BE-4423-A6BB-A171DEC2715D}" destId="{6AF55120-9434-455E-8A08-3A099AB9B253}" srcOrd="1" destOrd="0" presId="urn:microsoft.com/office/officeart/2005/8/layout/bProcess4"/>
    <dgm:cxn modelId="{70FB72EB-0799-4E00-AC30-596A8A908085}" type="presParOf" srcId="{66C8561E-DBC9-43C5-96A9-29F976019273}" destId="{33324B8D-3FBA-497E-9D19-E5CECB7171C2}" srcOrd="7" destOrd="0" presId="urn:microsoft.com/office/officeart/2005/8/layout/bProcess4"/>
    <dgm:cxn modelId="{06172083-4EB8-4DD7-BC3F-3C80D6A28A4F}" type="presParOf" srcId="{66C8561E-DBC9-43C5-96A9-29F976019273}" destId="{4A00629D-11FE-4EFC-83BA-83CC6F324994}" srcOrd="8" destOrd="0" presId="urn:microsoft.com/office/officeart/2005/8/layout/bProcess4"/>
    <dgm:cxn modelId="{BEB5BD8B-18DD-47E3-84BD-AE76C591FF45}" type="presParOf" srcId="{4A00629D-11FE-4EFC-83BA-83CC6F324994}" destId="{98DEE850-B76B-4E03-98D1-23613B736ECE}" srcOrd="0" destOrd="0" presId="urn:microsoft.com/office/officeart/2005/8/layout/bProcess4"/>
    <dgm:cxn modelId="{36658E21-561E-44F0-B7F2-D7ED330F7FBB}" type="presParOf" srcId="{4A00629D-11FE-4EFC-83BA-83CC6F324994}" destId="{37F683FE-4C76-4173-86EB-68039A2131CE}" srcOrd="1" destOrd="0" presId="urn:microsoft.com/office/officeart/2005/8/layout/bProcess4"/>
    <dgm:cxn modelId="{B2C99BE7-0DDD-464D-BA91-01CEF7D17CC5}" type="presParOf" srcId="{66C8561E-DBC9-43C5-96A9-29F976019273}" destId="{D6717D38-2D93-4201-B8FC-882B13F7ABBB}" srcOrd="9" destOrd="0" presId="urn:microsoft.com/office/officeart/2005/8/layout/bProcess4"/>
    <dgm:cxn modelId="{1ADB4776-14F0-4B32-A93A-46A85D84BE0F}" type="presParOf" srcId="{66C8561E-DBC9-43C5-96A9-29F976019273}" destId="{D2647D91-37C9-4106-8F6F-901BC174584E}" srcOrd="10" destOrd="0" presId="urn:microsoft.com/office/officeart/2005/8/layout/bProcess4"/>
    <dgm:cxn modelId="{4A35A20F-6FC3-41CC-B14C-64D884E6BCD0}" type="presParOf" srcId="{D2647D91-37C9-4106-8F6F-901BC174584E}" destId="{83FC25FC-6D2F-420F-B269-44E35C5B98DC}" srcOrd="0" destOrd="0" presId="urn:microsoft.com/office/officeart/2005/8/layout/bProcess4"/>
    <dgm:cxn modelId="{2C81DCEE-A77A-4A56-81D3-334CCCB40FCF}" type="presParOf" srcId="{D2647D91-37C9-4106-8F6F-901BC174584E}" destId="{B43184B1-4FF1-4CDF-BA33-CF2822CAFEDE}"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59A405-9DA4-470C-BB12-FF2132B0CB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FCB6F461-0A91-48F0-9370-67FAB826C5D2}">
      <dgm:prSet phldrT="[Text]" custT="1"/>
      <dgm:spPr/>
      <dgm:t>
        <a:bodyPr/>
        <a:lstStyle/>
        <a:p>
          <a:r>
            <a:rPr lang="en-US" sz="2000" b="1" dirty="0"/>
            <a:t>Computer Aided Telephonic Interview (CATI</a:t>
          </a:r>
          <a:r>
            <a:rPr lang="en-US" sz="1400" dirty="0"/>
            <a:t>)</a:t>
          </a:r>
        </a:p>
      </dgm:t>
    </dgm:pt>
    <dgm:pt modelId="{356FBE99-88E4-4FF8-96AF-39B1C74DAD18}" type="parTrans" cxnId="{FA6E5487-8A4F-4BB5-BB42-5F25ABB5B605}">
      <dgm:prSet/>
      <dgm:spPr/>
      <dgm:t>
        <a:bodyPr/>
        <a:lstStyle/>
        <a:p>
          <a:endParaRPr lang="en-US"/>
        </a:p>
      </dgm:t>
    </dgm:pt>
    <dgm:pt modelId="{69A7A5AD-DFD1-4D04-944E-0B4046B95F2F}" type="sibTrans" cxnId="{FA6E5487-8A4F-4BB5-BB42-5F25ABB5B605}">
      <dgm:prSet/>
      <dgm:spPr/>
      <dgm:t>
        <a:bodyPr/>
        <a:lstStyle/>
        <a:p>
          <a:endParaRPr lang="en-US"/>
        </a:p>
      </dgm:t>
    </dgm:pt>
    <dgm:pt modelId="{DC19F391-B6B8-4CB6-A251-467C708BD03C}">
      <dgm:prSet phldrT="[Text]"/>
      <dgm:spPr/>
      <dgm:t>
        <a:bodyPr/>
        <a:lstStyle/>
        <a:p>
          <a:r>
            <a:rPr lang="en-US" dirty="0"/>
            <a:t>Collecting respondents by IPTSP number and internet</a:t>
          </a:r>
        </a:p>
      </dgm:t>
    </dgm:pt>
    <dgm:pt modelId="{D53CF59E-968E-4C97-9F3F-7361C218DCEA}" type="parTrans" cxnId="{25011313-BD1B-45BD-8BAC-8A9EF4734D8B}">
      <dgm:prSet/>
      <dgm:spPr/>
      <dgm:t>
        <a:bodyPr/>
        <a:lstStyle/>
        <a:p>
          <a:endParaRPr lang="en-US"/>
        </a:p>
      </dgm:t>
    </dgm:pt>
    <dgm:pt modelId="{97A5B5F5-B16B-455F-AF6C-903ABB261273}" type="sibTrans" cxnId="{25011313-BD1B-45BD-8BAC-8A9EF4734D8B}">
      <dgm:prSet/>
      <dgm:spPr/>
      <dgm:t>
        <a:bodyPr/>
        <a:lstStyle/>
        <a:p>
          <a:endParaRPr lang="en-US"/>
        </a:p>
      </dgm:t>
    </dgm:pt>
    <dgm:pt modelId="{1B04FD33-4EDF-4AB1-A9C4-9BCCA9D43EB2}">
      <dgm:prSet phldrT="[Text]"/>
      <dgm:spPr/>
      <dgm:t>
        <a:bodyPr/>
        <a:lstStyle/>
        <a:p>
          <a:r>
            <a:rPr lang="en-US" dirty="0"/>
            <a:t>30 calling station with predictive dialer</a:t>
          </a:r>
        </a:p>
      </dgm:t>
    </dgm:pt>
    <dgm:pt modelId="{0DED37AF-3D34-4CDD-B7F5-2A3DC74D8B43}" type="parTrans" cxnId="{07BFE992-0205-4D97-81DD-1BBBBAAF4D07}">
      <dgm:prSet/>
      <dgm:spPr/>
      <dgm:t>
        <a:bodyPr/>
        <a:lstStyle/>
        <a:p>
          <a:endParaRPr lang="en-US"/>
        </a:p>
      </dgm:t>
    </dgm:pt>
    <dgm:pt modelId="{01A594E0-46FF-4CBD-A66C-8270B52A1DCE}" type="sibTrans" cxnId="{07BFE992-0205-4D97-81DD-1BBBBAAF4D07}">
      <dgm:prSet/>
      <dgm:spPr/>
      <dgm:t>
        <a:bodyPr/>
        <a:lstStyle/>
        <a:p>
          <a:endParaRPr lang="en-US"/>
        </a:p>
      </dgm:t>
    </dgm:pt>
    <dgm:pt modelId="{9CEA101C-2C24-49C5-BDB7-853825E1144A}">
      <dgm:prSet phldrT="[Text]"/>
      <dgm:spPr/>
      <dgm:t>
        <a:bodyPr/>
        <a:lstStyle/>
        <a:p>
          <a:r>
            <a:rPr lang="en-US" dirty="0"/>
            <a:t>Started from 2017 and last project was done on 2024</a:t>
          </a:r>
        </a:p>
      </dgm:t>
    </dgm:pt>
    <dgm:pt modelId="{651E029D-FFDE-496F-965B-C25AC2E85965}" type="parTrans" cxnId="{22F92C67-C962-4973-AED2-7D55D80D6B7F}">
      <dgm:prSet/>
      <dgm:spPr/>
      <dgm:t>
        <a:bodyPr/>
        <a:lstStyle/>
        <a:p>
          <a:endParaRPr lang="en-US"/>
        </a:p>
      </dgm:t>
    </dgm:pt>
    <dgm:pt modelId="{5E8F4D06-2865-4F36-8413-DC59019A6C55}" type="sibTrans" cxnId="{22F92C67-C962-4973-AED2-7D55D80D6B7F}">
      <dgm:prSet/>
      <dgm:spPr/>
      <dgm:t>
        <a:bodyPr/>
        <a:lstStyle/>
        <a:p>
          <a:endParaRPr lang="en-US"/>
        </a:p>
      </dgm:t>
    </dgm:pt>
    <dgm:pt modelId="{CF3AB155-D5E2-4594-AEF3-C784C6DD3F97}">
      <dgm:prSet phldrT="[Text]"/>
      <dgm:spPr/>
      <dgm:t>
        <a:bodyPr/>
        <a:lstStyle/>
        <a:p>
          <a:r>
            <a:rPr lang="en-US" dirty="0"/>
            <a:t>On the behalf of VEON using NPS link</a:t>
          </a:r>
        </a:p>
      </dgm:t>
    </dgm:pt>
    <dgm:pt modelId="{9F020921-0C6D-4341-A918-0E6FE59A080C}" type="parTrans" cxnId="{23BAB1AD-A054-4E4C-85E5-482CA89B3681}">
      <dgm:prSet/>
      <dgm:spPr/>
      <dgm:t>
        <a:bodyPr/>
        <a:lstStyle/>
        <a:p>
          <a:endParaRPr lang="en-US"/>
        </a:p>
      </dgm:t>
    </dgm:pt>
    <dgm:pt modelId="{B0830F2A-553D-4409-B68D-F65EEBA5AD00}" type="sibTrans" cxnId="{23BAB1AD-A054-4E4C-85E5-482CA89B3681}">
      <dgm:prSet/>
      <dgm:spPr/>
      <dgm:t>
        <a:bodyPr/>
        <a:lstStyle/>
        <a:p>
          <a:endParaRPr lang="en-US"/>
        </a:p>
      </dgm:t>
    </dgm:pt>
    <dgm:pt modelId="{21B7045B-06FC-4BFC-AF7C-26DE0130848C}">
      <dgm:prSet phldrT="[Text]"/>
      <dgm:spPr/>
      <dgm:t>
        <a:bodyPr/>
        <a:lstStyle/>
        <a:p>
          <a:r>
            <a:rPr lang="en-US" dirty="0"/>
            <a:t>About 30 callers do call everyday </a:t>
          </a:r>
        </a:p>
      </dgm:t>
    </dgm:pt>
    <dgm:pt modelId="{026AE91E-4740-465D-9407-838FD3347AB3}" type="parTrans" cxnId="{A7EE0BC4-BCBB-4938-83B5-DCEB16F4A3F5}">
      <dgm:prSet/>
      <dgm:spPr/>
      <dgm:t>
        <a:bodyPr/>
        <a:lstStyle/>
        <a:p>
          <a:endParaRPr lang="en-US"/>
        </a:p>
      </dgm:t>
    </dgm:pt>
    <dgm:pt modelId="{E229AD18-1D82-4AF9-977C-11C4967A3F6F}" type="sibTrans" cxnId="{A7EE0BC4-BCBB-4938-83B5-DCEB16F4A3F5}">
      <dgm:prSet/>
      <dgm:spPr/>
      <dgm:t>
        <a:bodyPr/>
        <a:lstStyle/>
        <a:p>
          <a:endParaRPr lang="en-US"/>
        </a:p>
      </dgm:t>
    </dgm:pt>
    <dgm:pt modelId="{98D5E8B0-FFC6-49F2-8B33-DC1042826A4D}">
      <dgm:prSet phldrT="[Text]"/>
      <dgm:spPr/>
      <dgm:t>
        <a:bodyPr/>
        <a:lstStyle/>
        <a:p>
          <a:r>
            <a:rPr lang="en-US" dirty="0"/>
            <a:t>Sample size was 4000 in each month</a:t>
          </a:r>
        </a:p>
      </dgm:t>
    </dgm:pt>
    <dgm:pt modelId="{1EE5028F-039E-4F6F-8BC2-8C64C18C3D48}" type="parTrans" cxnId="{AC5ADC69-94B2-4E10-8AFC-952A8920EE82}">
      <dgm:prSet/>
      <dgm:spPr/>
      <dgm:t>
        <a:bodyPr/>
        <a:lstStyle/>
        <a:p>
          <a:endParaRPr lang="en-US"/>
        </a:p>
      </dgm:t>
    </dgm:pt>
    <dgm:pt modelId="{930F2BC1-4132-4411-97EA-747A6093DF95}" type="sibTrans" cxnId="{AC5ADC69-94B2-4E10-8AFC-952A8920EE82}">
      <dgm:prSet/>
      <dgm:spPr/>
      <dgm:t>
        <a:bodyPr/>
        <a:lstStyle/>
        <a:p>
          <a:endParaRPr lang="en-US"/>
        </a:p>
      </dgm:t>
    </dgm:pt>
    <dgm:pt modelId="{AB53F665-1300-4FEB-9D1C-6F4925A0C88E}" type="pres">
      <dgm:prSet presAssocID="{6A59A405-9DA4-470C-BB12-FF2132B0CB41}" presName="Name0" presStyleCnt="0">
        <dgm:presLayoutVars>
          <dgm:chMax val="1"/>
          <dgm:chPref val="1"/>
          <dgm:dir/>
          <dgm:animOne val="branch"/>
          <dgm:animLvl val="lvl"/>
        </dgm:presLayoutVars>
      </dgm:prSet>
      <dgm:spPr/>
    </dgm:pt>
    <dgm:pt modelId="{F3BC0C92-89ED-4049-97D7-87C3B6CE8CD9}" type="pres">
      <dgm:prSet presAssocID="{FCB6F461-0A91-48F0-9370-67FAB826C5D2}" presName="Parent" presStyleLbl="node0" presStyleIdx="0" presStyleCnt="1">
        <dgm:presLayoutVars>
          <dgm:chMax val="6"/>
          <dgm:chPref val="6"/>
        </dgm:presLayoutVars>
      </dgm:prSet>
      <dgm:spPr/>
    </dgm:pt>
    <dgm:pt modelId="{3A3291A3-F58B-4DA2-A461-CD51C94F0D60}" type="pres">
      <dgm:prSet presAssocID="{DC19F391-B6B8-4CB6-A251-467C708BD03C}" presName="Accent1" presStyleCnt="0"/>
      <dgm:spPr/>
    </dgm:pt>
    <dgm:pt modelId="{F35577D5-6D07-4130-A0AE-7FAD73398076}" type="pres">
      <dgm:prSet presAssocID="{DC19F391-B6B8-4CB6-A251-467C708BD03C}" presName="Accent" presStyleLbl="bgShp" presStyleIdx="0" presStyleCnt="6"/>
      <dgm:spPr/>
    </dgm:pt>
    <dgm:pt modelId="{DFA9FF51-288C-400E-8BB1-78CEB7E83DE7}" type="pres">
      <dgm:prSet presAssocID="{DC19F391-B6B8-4CB6-A251-467C708BD03C}" presName="Child1" presStyleLbl="node1" presStyleIdx="0" presStyleCnt="6">
        <dgm:presLayoutVars>
          <dgm:chMax val="0"/>
          <dgm:chPref val="0"/>
          <dgm:bulletEnabled val="1"/>
        </dgm:presLayoutVars>
      </dgm:prSet>
      <dgm:spPr/>
    </dgm:pt>
    <dgm:pt modelId="{BC8DCA56-701E-45AD-B034-C07D9DDFC1A4}" type="pres">
      <dgm:prSet presAssocID="{1B04FD33-4EDF-4AB1-A9C4-9BCCA9D43EB2}" presName="Accent2" presStyleCnt="0"/>
      <dgm:spPr/>
    </dgm:pt>
    <dgm:pt modelId="{C07ADD0B-CDDF-4B4E-897B-FB7297B00220}" type="pres">
      <dgm:prSet presAssocID="{1B04FD33-4EDF-4AB1-A9C4-9BCCA9D43EB2}" presName="Accent" presStyleLbl="bgShp" presStyleIdx="1" presStyleCnt="6"/>
      <dgm:spPr/>
    </dgm:pt>
    <dgm:pt modelId="{3658AB32-8335-466E-9C28-147D03B868EC}" type="pres">
      <dgm:prSet presAssocID="{1B04FD33-4EDF-4AB1-A9C4-9BCCA9D43EB2}" presName="Child2" presStyleLbl="node1" presStyleIdx="1" presStyleCnt="6">
        <dgm:presLayoutVars>
          <dgm:chMax val="0"/>
          <dgm:chPref val="0"/>
          <dgm:bulletEnabled val="1"/>
        </dgm:presLayoutVars>
      </dgm:prSet>
      <dgm:spPr/>
    </dgm:pt>
    <dgm:pt modelId="{C630F1C7-69CD-4072-A653-FBFBC0536ACC}" type="pres">
      <dgm:prSet presAssocID="{9CEA101C-2C24-49C5-BDB7-853825E1144A}" presName="Accent3" presStyleCnt="0"/>
      <dgm:spPr/>
    </dgm:pt>
    <dgm:pt modelId="{F0381BC6-E75F-47B4-9667-1253F8EFB214}" type="pres">
      <dgm:prSet presAssocID="{9CEA101C-2C24-49C5-BDB7-853825E1144A}" presName="Accent" presStyleLbl="bgShp" presStyleIdx="2" presStyleCnt="6"/>
      <dgm:spPr/>
    </dgm:pt>
    <dgm:pt modelId="{7E33D956-5E65-4B36-8D6C-A3860128C408}" type="pres">
      <dgm:prSet presAssocID="{9CEA101C-2C24-49C5-BDB7-853825E1144A}" presName="Child3" presStyleLbl="node1" presStyleIdx="2" presStyleCnt="6">
        <dgm:presLayoutVars>
          <dgm:chMax val="0"/>
          <dgm:chPref val="0"/>
          <dgm:bulletEnabled val="1"/>
        </dgm:presLayoutVars>
      </dgm:prSet>
      <dgm:spPr/>
    </dgm:pt>
    <dgm:pt modelId="{DD5A4A65-0E47-4433-9D11-80D9E107B87E}" type="pres">
      <dgm:prSet presAssocID="{CF3AB155-D5E2-4594-AEF3-C784C6DD3F97}" presName="Accent4" presStyleCnt="0"/>
      <dgm:spPr/>
    </dgm:pt>
    <dgm:pt modelId="{3DA273C6-8710-4F39-BD6D-698277AAB142}" type="pres">
      <dgm:prSet presAssocID="{CF3AB155-D5E2-4594-AEF3-C784C6DD3F97}" presName="Accent" presStyleLbl="bgShp" presStyleIdx="3" presStyleCnt="6"/>
      <dgm:spPr/>
    </dgm:pt>
    <dgm:pt modelId="{1BE0B1EC-D312-47B7-8836-BE70F48235DC}" type="pres">
      <dgm:prSet presAssocID="{CF3AB155-D5E2-4594-AEF3-C784C6DD3F97}" presName="Child4" presStyleLbl="node1" presStyleIdx="3" presStyleCnt="6">
        <dgm:presLayoutVars>
          <dgm:chMax val="0"/>
          <dgm:chPref val="0"/>
          <dgm:bulletEnabled val="1"/>
        </dgm:presLayoutVars>
      </dgm:prSet>
      <dgm:spPr/>
    </dgm:pt>
    <dgm:pt modelId="{C5CD0D20-817A-4009-9E17-901779B103F4}" type="pres">
      <dgm:prSet presAssocID="{21B7045B-06FC-4BFC-AF7C-26DE0130848C}" presName="Accent5" presStyleCnt="0"/>
      <dgm:spPr/>
    </dgm:pt>
    <dgm:pt modelId="{87C6EB9D-0272-4135-85E5-444D5EA916D6}" type="pres">
      <dgm:prSet presAssocID="{21B7045B-06FC-4BFC-AF7C-26DE0130848C}" presName="Accent" presStyleLbl="bgShp" presStyleIdx="4" presStyleCnt="6"/>
      <dgm:spPr/>
    </dgm:pt>
    <dgm:pt modelId="{A107EEC4-31C5-4976-A6FA-2C1A8C4A5BF2}" type="pres">
      <dgm:prSet presAssocID="{21B7045B-06FC-4BFC-AF7C-26DE0130848C}" presName="Child5" presStyleLbl="node1" presStyleIdx="4" presStyleCnt="6">
        <dgm:presLayoutVars>
          <dgm:chMax val="0"/>
          <dgm:chPref val="0"/>
          <dgm:bulletEnabled val="1"/>
        </dgm:presLayoutVars>
      </dgm:prSet>
      <dgm:spPr/>
    </dgm:pt>
    <dgm:pt modelId="{638EB8E2-C749-4478-871C-45510F376B45}" type="pres">
      <dgm:prSet presAssocID="{98D5E8B0-FFC6-49F2-8B33-DC1042826A4D}" presName="Accent6" presStyleCnt="0"/>
      <dgm:spPr/>
    </dgm:pt>
    <dgm:pt modelId="{756F790E-6EE7-4EC9-A97B-BDAD708890E4}" type="pres">
      <dgm:prSet presAssocID="{98D5E8B0-FFC6-49F2-8B33-DC1042826A4D}" presName="Accent" presStyleLbl="bgShp" presStyleIdx="5" presStyleCnt="6"/>
      <dgm:spPr/>
    </dgm:pt>
    <dgm:pt modelId="{E6821743-39F7-4E74-A110-3D9C83DE71F6}" type="pres">
      <dgm:prSet presAssocID="{98D5E8B0-FFC6-49F2-8B33-DC1042826A4D}" presName="Child6" presStyleLbl="node1" presStyleIdx="5" presStyleCnt="6">
        <dgm:presLayoutVars>
          <dgm:chMax val="0"/>
          <dgm:chPref val="0"/>
          <dgm:bulletEnabled val="1"/>
        </dgm:presLayoutVars>
      </dgm:prSet>
      <dgm:spPr/>
    </dgm:pt>
  </dgm:ptLst>
  <dgm:cxnLst>
    <dgm:cxn modelId="{25011313-BD1B-45BD-8BAC-8A9EF4734D8B}" srcId="{FCB6F461-0A91-48F0-9370-67FAB826C5D2}" destId="{DC19F391-B6B8-4CB6-A251-467C708BD03C}" srcOrd="0" destOrd="0" parTransId="{D53CF59E-968E-4C97-9F3F-7361C218DCEA}" sibTransId="{97A5B5F5-B16B-455F-AF6C-903ABB261273}"/>
    <dgm:cxn modelId="{12FD6A16-94CA-4C60-ADA9-FED9482E42FE}" type="presOf" srcId="{DC19F391-B6B8-4CB6-A251-467C708BD03C}" destId="{DFA9FF51-288C-400E-8BB1-78CEB7E83DE7}" srcOrd="0" destOrd="0" presId="urn:microsoft.com/office/officeart/2011/layout/HexagonRadial"/>
    <dgm:cxn modelId="{22F92C67-C962-4973-AED2-7D55D80D6B7F}" srcId="{FCB6F461-0A91-48F0-9370-67FAB826C5D2}" destId="{9CEA101C-2C24-49C5-BDB7-853825E1144A}" srcOrd="2" destOrd="0" parTransId="{651E029D-FFDE-496F-965B-C25AC2E85965}" sibTransId="{5E8F4D06-2865-4F36-8413-DC59019A6C55}"/>
    <dgm:cxn modelId="{AC5ADC69-94B2-4E10-8AFC-952A8920EE82}" srcId="{FCB6F461-0A91-48F0-9370-67FAB826C5D2}" destId="{98D5E8B0-FFC6-49F2-8B33-DC1042826A4D}" srcOrd="5" destOrd="0" parTransId="{1EE5028F-039E-4F6F-8BC2-8C64C18C3D48}" sibTransId="{930F2BC1-4132-4411-97EA-747A6093DF95}"/>
    <dgm:cxn modelId="{E292D46D-DCED-413F-B3BB-0ACAB0D9FF09}" type="presOf" srcId="{6A59A405-9DA4-470C-BB12-FF2132B0CB41}" destId="{AB53F665-1300-4FEB-9D1C-6F4925A0C88E}" srcOrd="0" destOrd="0" presId="urn:microsoft.com/office/officeart/2011/layout/HexagonRadial"/>
    <dgm:cxn modelId="{FA6E5487-8A4F-4BB5-BB42-5F25ABB5B605}" srcId="{6A59A405-9DA4-470C-BB12-FF2132B0CB41}" destId="{FCB6F461-0A91-48F0-9370-67FAB826C5D2}" srcOrd="0" destOrd="0" parTransId="{356FBE99-88E4-4FF8-96AF-39B1C74DAD18}" sibTransId="{69A7A5AD-DFD1-4D04-944E-0B4046B95F2F}"/>
    <dgm:cxn modelId="{A47EEF87-ADA1-48F2-9340-AA48A1FD4AF7}" type="presOf" srcId="{CF3AB155-D5E2-4594-AEF3-C784C6DD3F97}" destId="{1BE0B1EC-D312-47B7-8836-BE70F48235DC}" srcOrd="0" destOrd="0" presId="urn:microsoft.com/office/officeart/2011/layout/HexagonRadial"/>
    <dgm:cxn modelId="{07BFE992-0205-4D97-81DD-1BBBBAAF4D07}" srcId="{FCB6F461-0A91-48F0-9370-67FAB826C5D2}" destId="{1B04FD33-4EDF-4AB1-A9C4-9BCCA9D43EB2}" srcOrd="1" destOrd="0" parTransId="{0DED37AF-3D34-4CDD-B7F5-2A3DC74D8B43}" sibTransId="{01A594E0-46FF-4CBD-A66C-8270B52A1DCE}"/>
    <dgm:cxn modelId="{23BAB1AD-A054-4E4C-85E5-482CA89B3681}" srcId="{FCB6F461-0A91-48F0-9370-67FAB826C5D2}" destId="{CF3AB155-D5E2-4594-AEF3-C784C6DD3F97}" srcOrd="3" destOrd="0" parTransId="{9F020921-0C6D-4341-A918-0E6FE59A080C}" sibTransId="{B0830F2A-553D-4409-B68D-F65EEBA5AD00}"/>
    <dgm:cxn modelId="{446C7DB4-DB62-49F1-BFAA-9F833951B520}" type="presOf" srcId="{98D5E8B0-FFC6-49F2-8B33-DC1042826A4D}" destId="{E6821743-39F7-4E74-A110-3D9C83DE71F6}" srcOrd="0" destOrd="0" presId="urn:microsoft.com/office/officeart/2011/layout/HexagonRadial"/>
    <dgm:cxn modelId="{88C0A3B7-64E1-450B-B7E9-CE9F69F13434}" type="presOf" srcId="{1B04FD33-4EDF-4AB1-A9C4-9BCCA9D43EB2}" destId="{3658AB32-8335-466E-9C28-147D03B868EC}" srcOrd="0" destOrd="0" presId="urn:microsoft.com/office/officeart/2011/layout/HexagonRadial"/>
    <dgm:cxn modelId="{A7EE0BC4-BCBB-4938-83B5-DCEB16F4A3F5}" srcId="{FCB6F461-0A91-48F0-9370-67FAB826C5D2}" destId="{21B7045B-06FC-4BFC-AF7C-26DE0130848C}" srcOrd="4" destOrd="0" parTransId="{026AE91E-4740-465D-9407-838FD3347AB3}" sibTransId="{E229AD18-1D82-4AF9-977C-11C4967A3F6F}"/>
    <dgm:cxn modelId="{A3B8FDC7-16EE-449D-A206-BFEC4748F6DC}" type="presOf" srcId="{FCB6F461-0A91-48F0-9370-67FAB826C5D2}" destId="{F3BC0C92-89ED-4049-97D7-87C3B6CE8CD9}" srcOrd="0" destOrd="0" presId="urn:microsoft.com/office/officeart/2011/layout/HexagonRadial"/>
    <dgm:cxn modelId="{7D5A58D8-3E88-4CBA-9A8C-94A2C365164C}" type="presOf" srcId="{9CEA101C-2C24-49C5-BDB7-853825E1144A}" destId="{7E33D956-5E65-4B36-8D6C-A3860128C408}" srcOrd="0" destOrd="0" presId="urn:microsoft.com/office/officeart/2011/layout/HexagonRadial"/>
    <dgm:cxn modelId="{BAF280F9-00CC-4E63-94A4-4C58E3CBCFE9}" type="presOf" srcId="{21B7045B-06FC-4BFC-AF7C-26DE0130848C}" destId="{A107EEC4-31C5-4976-A6FA-2C1A8C4A5BF2}" srcOrd="0" destOrd="0" presId="urn:microsoft.com/office/officeart/2011/layout/HexagonRadial"/>
    <dgm:cxn modelId="{3372E143-0CCE-4389-8AA0-230C1AF641B0}" type="presParOf" srcId="{AB53F665-1300-4FEB-9D1C-6F4925A0C88E}" destId="{F3BC0C92-89ED-4049-97D7-87C3B6CE8CD9}" srcOrd="0" destOrd="0" presId="urn:microsoft.com/office/officeart/2011/layout/HexagonRadial"/>
    <dgm:cxn modelId="{6831CF83-40E2-4652-9BED-EE69F2466FC0}" type="presParOf" srcId="{AB53F665-1300-4FEB-9D1C-6F4925A0C88E}" destId="{3A3291A3-F58B-4DA2-A461-CD51C94F0D60}" srcOrd="1" destOrd="0" presId="urn:microsoft.com/office/officeart/2011/layout/HexagonRadial"/>
    <dgm:cxn modelId="{F7377932-CA8C-43C7-8A73-363978C9BAE2}" type="presParOf" srcId="{3A3291A3-F58B-4DA2-A461-CD51C94F0D60}" destId="{F35577D5-6D07-4130-A0AE-7FAD73398076}" srcOrd="0" destOrd="0" presId="urn:microsoft.com/office/officeart/2011/layout/HexagonRadial"/>
    <dgm:cxn modelId="{BE86789B-5E41-4888-8D91-C654A2F3CE64}" type="presParOf" srcId="{AB53F665-1300-4FEB-9D1C-6F4925A0C88E}" destId="{DFA9FF51-288C-400E-8BB1-78CEB7E83DE7}" srcOrd="2" destOrd="0" presId="urn:microsoft.com/office/officeart/2011/layout/HexagonRadial"/>
    <dgm:cxn modelId="{7BC7E839-9804-493E-BF23-C02473328DCA}" type="presParOf" srcId="{AB53F665-1300-4FEB-9D1C-6F4925A0C88E}" destId="{BC8DCA56-701E-45AD-B034-C07D9DDFC1A4}" srcOrd="3" destOrd="0" presId="urn:microsoft.com/office/officeart/2011/layout/HexagonRadial"/>
    <dgm:cxn modelId="{0F03AC4D-1182-4F8A-A1C3-B899FE757D19}" type="presParOf" srcId="{BC8DCA56-701E-45AD-B034-C07D9DDFC1A4}" destId="{C07ADD0B-CDDF-4B4E-897B-FB7297B00220}" srcOrd="0" destOrd="0" presId="urn:microsoft.com/office/officeart/2011/layout/HexagonRadial"/>
    <dgm:cxn modelId="{E6A9BD14-6248-480F-B04E-D22740DE2AB1}" type="presParOf" srcId="{AB53F665-1300-4FEB-9D1C-6F4925A0C88E}" destId="{3658AB32-8335-466E-9C28-147D03B868EC}" srcOrd="4" destOrd="0" presId="urn:microsoft.com/office/officeart/2011/layout/HexagonRadial"/>
    <dgm:cxn modelId="{73548316-C991-4742-AD35-5E58E6A3DC44}" type="presParOf" srcId="{AB53F665-1300-4FEB-9D1C-6F4925A0C88E}" destId="{C630F1C7-69CD-4072-A653-FBFBC0536ACC}" srcOrd="5" destOrd="0" presId="urn:microsoft.com/office/officeart/2011/layout/HexagonRadial"/>
    <dgm:cxn modelId="{84521FC0-AD92-4A0D-BAF5-E64B87F7249F}" type="presParOf" srcId="{C630F1C7-69CD-4072-A653-FBFBC0536ACC}" destId="{F0381BC6-E75F-47B4-9667-1253F8EFB214}" srcOrd="0" destOrd="0" presId="urn:microsoft.com/office/officeart/2011/layout/HexagonRadial"/>
    <dgm:cxn modelId="{C7F8BA13-70B6-47D1-B45C-D03F5AEE3EA6}" type="presParOf" srcId="{AB53F665-1300-4FEB-9D1C-6F4925A0C88E}" destId="{7E33D956-5E65-4B36-8D6C-A3860128C408}" srcOrd="6" destOrd="0" presId="urn:microsoft.com/office/officeart/2011/layout/HexagonRadial"/>
    <dgm:cxn modelId="{B4844773-C616-4DE3-8A7A-4DF40CFC4FBE}" type="presParOf" srcId="{AB53F665-1300-4FEB-9D1C-6F4925A0C88E}" destId="{DD5A4A65-0E47-4433-9D11-80D9E107B87E}" srcOrd="7" destOrd="0" presId="urn:microsoft.com/office/officeart/2011/layout/HexagonRadial"/>
    <dgm:cxn modelId="{CFB31F19-DBCA-4B1F-8839-6674BF39A59D}" type="presParOf" srcId="{DD5A4A65-0E47-4433-9D11-80D9E107B87E}" destId="{3DA273C6-8710-4F39-BD6D-698277AAB142}" srcOrd="0" destOrd="0" presId="urn:microsoft.com/office/officeart/2011/layout/HexagonRadial"/>
    <dgm:cxn modelId="{83754102-1BA2-4F66-94A1-10DD914FB638}" type="presParOf" srcId="{AB53F665-1300-4FEB-9D1C-6F4925A0C88E}" destId="{1BE0B1EC-D312-47B7-8836-BE70F48235DC}" srcOrd="8" destOrd="0" presId="urn:microsoft.com/office/officeart/2011/layout/HexagonRadial"/>
    <dgm:cxn modelId="{A149A1FF-4F3E-41E4-942F-A619D5DB8B82}" type="presParOf" srcId="{AB53F665-1300-4FEB-9D1C-6F4925A0C88E}" destId="{C5CD0D20-817A-4009-9E17-901779B103F4}" srcOrd="9" destOrd="0" presId="urn:microsoft.com/office/officeart/2011/layout/HexagonRadial"/>
    <dgm:cxn modelId="{2069854E-3662-451A-AADD-115D91F03436}" type="presParOf" srcId="{C5CD0D20-817A-4009-9E17-901779B103F4}" destId="{87C6EB9D-0272-4135-85E5-444D5EA916D6}" srcOrd="0" destOrd="0" presId="urn:microsoft.com/office/officeart/2011/layout/HexagonRadial"/>
    <dgm:cxn modelId="{9D3B00E2-7CB2-4846-9FF3-2CCEF24EE386}" type="presParOf" srcId="{AB53F665-1300-4FEB-9D1C-6F4925A0C88E}" destId="{A107EEC4-31C5-4976-A6FA-2C1A8C4A5BF2}" srcOrd="10" destOrd="0" presId="urn:microsoft.com/office/officeart/2011/layout/HexagonRadial"/>
    <dgm:cxn modelId="{0AC42F79-213F-4A8D-AA70-684C6C88C14A}" type="presParOf" srcId="{AB53F665-1300-4FEB-9D1C-6F4925A0C88E}" destId="{638EB8E2-C749-4478-871C-45510F376B45}" srcOrd="11" destOrd="0" presId="urn:microsoft.com/office/officeart/2011/layout/HexagonRadial"/>
    <dgm:cxn modelId="{AC9FF03A-5E4D-4E0E-AE78-78E7C5273795}" type="presParOf" srcId="{638EB8E2-C749-4478-871C-45510F376B45}" destId="{756F790E-6EE7-4EC9-A97B-BDAD708890E4}" srcOrd="0" destOrd="0" presId="urn:microsoft.com/office/officeart/2011/layout/HexagonRadial"/>
    <dgm:cxn modelId="{574EEE3E-2797-4DC9-9882-5EE134FE1BA9}" type="presParOf" srcId="{AB53F665-1300-4FEB-9D1C-6F4925A0C88E}" destId="{E6821743-39F7-4E74-A110-3D9C83DE71F6}"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C4CDA1F-7C3A-4AC6-9485-A922CA6A0F6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8DB93FE-6E87-4001-A557-9295E2ED1944}">
      <dgm:prSet phldrT="[Text]"/>
      <dgm:spPr/>
      <dgm:t>
        <a:bodyPr/>
        <a:lstStyle/>
        <a:p>
          <a:r>
            <a:rPr lang="en-US" b="1" dirty="0"/>
            <a:t>Field Back-Checks</a:t>
          </a:r>
          <a:endParaRPr lang="en-US" dirty="0"/>
        </a:p>
      </dgm:t>
    </dgm:pt>
    <dgm:pt modelId="{2B18A696-FF47-4569-A494-E6F6FC2A3294}" type="parTrans" cxnId="{09B62635-4D83-49B3-AFA9-0EFB5BA6F6AB}">
      <dgm:prSet/>
      <dgm:spPr/>
      <dgm:t>
        <a:bodyPr/>
        <a:lstStyle/>
        <a:p>
          <a:endParaRPr lang="en-US"/>
        </a:p>
      </dgm:t>
    </dgm:pt>
    <dgm:pt modelId="{8151A4B5-63A9-4983-B4CB-448DBE73B481}" type="sibTrans" cxnId="{09B62635-4D83-49B3-AFA9-0EFB5BA6F6AB}">
      <dgm:prSet/>
      <dgm:spPr/>
      <dgm:t>
        <a:bodyPr/>
        <a:lstStyle/>
        <a:p>
          <a:endParaRPr lang="en-US"/>
        </a:p>
      </dgm:t>
    </dgm:pt>
    <dgm:pt modelId="{00101C26-0B39-4393-B1A0-B0994D56DD90}">
      <dgm:prSet phldrT="[Text]" custT="1"/>
      <dgm:spPr/>
      <dgm:t>
        <a:bodyPr/>
        <a:lstStyle/>
        <a:p>
          <a:pPr algn="just"/>
          <a:r>
            <a:rPr lang="en-US" sz="1200" dirty="0"/>
            <a:t>Supervisors, Field Controllers (FC), and Executives-in-Charge (EIC) conduct </a:t>
          </a:r>
          <a:r>
            <a:rPr lang="en-US" sz="1200" b="1" dirty="0"/>
            <a:t>25% random checks</a:t>
          </a:r>
          <a:r>
            <a:rPr lang="en-US" sz="1200" dirty="0"/>
            <a:t> (AC &amp; BC) at each center. Field Controllers independently verify </a:t>
          </a:r>
          <a:r>
            <a:rPr lang="en-US" sz="1200" b="1" dirty="0"/>
            <a:t>5%</a:t>
          </a:r>
          <a:r>
            <a:rPr lang="en-US" sz="1200" dirty="0"/>
            <a:t> of the interviews already checked by Field Supervisors and an additional </a:t>
          </a:r>
          <a:r>
            <a:rPr lang="en-US" sz="1200" b="1" dirty="0"/>
            <a:t>5%</a:t>
          </a:r>
          <a:r>
            <a:rPr lang="en-US" sz="1200" dirty="0"/>
            <a:t> of unchecked questionnaires. For certain projects requiring heightened accuracy, </a:t>
          </a:r>
          <a:r>
            <a:rPr lang="en-US" sz="1200" b="1" dirty="0"/>
            <a:t>100% field back-checks</a:t>
          </a:r>
          <a:r>
            <a:rPr lang="en-US" sz="1200" dirty="0"/>
            <a:t> are performed by our executive team.</a:t>
          </a:r>
        </a:p>
      </dgm:t>
    </dgm:pt>
    <dgm:pt modelId="{A628228B-491D-43C4-91D6-A1D844967F12}" type="parTrans" cxnId="{A98A3756-1233-4316-B657-D3C1400F91EC}">
      <dgm:prSet/>
      <dgm:spPr/>
      <dgm:t>
        <a:bodyPr/>
        <a:lstStyle/>
        <a:p>
          <a:endParaRPr lang="en-US"/>
        </a:p>
      </dgm:t>
    </dgm:pt>
    <dgm:pt modelId="{8D9F55FF-865E-4132-9D4F-92A9DA784916}" type="sibTrans" cxnId="{A98A3756-1233-4316-B657-D3C1400F91EC}">
      <dgm:prSet/>
      <dgm:spPr/>
      <dgm:t>
        <a:bodyPr/>
        <a:lstStyle/>
        <a:p>
          <a:endParaRPr lang="en-US"/>
        </a:p>
      </dgm:t>
    </dgm:pt>
    <dgm:pt modelId="{7989292B-8016-44B2-A2CA-CFF59960B5E1}">
      <dgm:prSet phldrT="[Text]"/>
      <dgm:spPr/>
      <dgm:t>
        <a:bodyPr/>
        <a:lstStyle/>
        <a:p>
          <a:r>
            <a:rPr lang="en-US" b="1" dirty="0"/>
            <a:t>Telephonic Back-Checks</a:t>
          </a:r>
          <a:endParaRPr lang="en-US" dirty="0"/>
        </a:p>
      </dgm:t>
    </dgm:pt>
    <dgm:pt modelId="{2A862447-2FF1-4183-8FEA-C76E4A03EE00}" type="parTrans" cxnId="{2FF934C0-EBFE-4DA7-AA25-314A85CDA3DB}">
      <dgm:prSet/>
      <dgm:spPr/>
      <dgm:t>
        <a:bodyPr/>
        <a:lstStyle/>
        <a:p>
          <a:endParaRPr lang="en-US"/>
        </a:p>
      </dgm:t>
    </dgm:pt>
    <dgm:pt modelId="{6D8313B3-0ABE-44DF-8A02-10BEDEC1EE60}" type="sibTrans" cxnId="{2FF934C0-EBFE-4DA7-AA25-314A85CDA3DB}">
      <dgm:prSet/>
      <dgm:spPr/>
      <dgm:t>
        <a:bodyPr/>
        <a:lstStyle/>
        <a:p>
          <a:endParaRPr lang="en-US"/>
        </a:p>
      </dgm:t>
    </dgm:pt>
    <dgm:pt modelId="{8EA1C42E-A235-4156-8F7F-17E7CC4B4AF7}">
      <dgm:prSet phldrT="[Text]"/>
      <dgm:spPr/>
      <dgm:t>
        <a:bodyPr/>
        <a:lstStyle/>
        <a:p>
          <a:pPr algn="just"/>
          <a:r>
            <a:rPr lang="en-US" dirty="0"/>
            <a:t>The Quality Control (QC) team conducts </a:t>
          </a:r>
          <a:r>
            <a:rPr lang="en-US" b="1" dirty="0"/>
            <a:t>100% telephonic back-checks</a:t>
          </a:r>
          <a:r>
            <a:rPr lang="en-US" dirty="0"/>
            <a:t> to confirm respondent eligibility and to verify the duration of interviews, ensuring strict adherence to protocol.</a:t>
          </a:r>
        </a:p>
      </dgm:t>
    </dgm:pt>
    <dgm:pt modelId="{5101DB2E-EC9F-4364-B9A4-2CEA6EE59788}" type="parTrans" cxnId="{1E0BCD05-C943-4EAA-B834-8E23CBF1297D}">
      <dgm:prSet/>
      <dgm:spPr/>
      <dgm:t>
        <a:bodyPr/>
        <a:lstStyle/>
        <a:p>
          <a:endParaRPr lang="en-US"/>
        </a:p>
      </dgm:t>
    </dgm:pt>
    <dgm:pt modelId="{6251418F-0293-4C23-A17E-597F36356B4D}" type="sibTrans" cxnId="{1E0BCD05-C943-4EAA-B834-8E23CBF1297D}">
      <dgm:prSet/>
      <dgm:spPr/>
      <dgm:t>
        <a:bodyPr/>
        <a:lstStyle/>
        <a:p>
          <a:endParaRPr lang="en-US"/>
        </a:p>
      </dgm:t>
    </dgm:pt>
    <dgm:pt modelId="{A78A670F-2F2A-4216-836B-6A41AA852837}">
      <dgm:prSet phldrT="[Text]"/>
      <dgm:spPr/>
      <dgm:t>
        <a:bodyPr/>
        <a:lstStyle/>
        <a:p>
          <a:r>
            <a:rPr lang="en-US" b="1" dirty="0"/>
            <a:t>Scrutiny</a:t>
          </a:r>
          <a:endParaRPr lang="en-US" dirty="0"/>
        </a:p>
      </dgm:t>
    </dgm:pt>
    <dgm:pt modelId="{7C1BF699-1F5A-448C-8C2E-617DB392A056}" type="parTrans" cxnId="{FC499985-B1A2-47FA-B204-E7B5DBDC78EB}">
      <dgm:prSet/>
      <dgm:spPr/>
      <dgm:t>
        <a:bodyPr/>
        <a:lstStyle/>
        <a:p>
          <a:endParaRPr lang="en-US"/>
        </a:p>
      </dgm:t>
    </dgm:pt>
    <dgm:pt modelId="{225BB562-C3B8-4283-9422-1A35A2667151}" type="sibTrans" cxnId="{FC499985-B1A2-47FA-B204-E7B5DBDC78EB}">
      <dgm:prSet/>
      <dgm:spPr/>
      <dgm:t>
        <a:bodyPr/>
        <a:lstStyle/>
        <a:p>
          <a:endParaRPr lang="en-US"/>
        </a:p>
      </dgm:t>
    </dgm:pt>
    <dgm:pt modelId="{22B313C8-B59D-4F88-BB71-33FE4F5715EF}">
      <dgm:prSet phldrT="[Text]"/>
      <dgm:spPr/>
      <dgm:t>
        <a:bodyPr/>
        <a:lstStyle/>
        <a:p>
          <a:pPr algn="just"/>
          <a:r>
            <a:rPr lang="en-US" dirty="0"/>
            <a:t>Field Supervisors scrutinize </a:t>
          </a:r>
          <a:r>
            <a:rPr lang="en-US" b="1" dirty="0"/>
            <a:t>100% of the completed questionnaires</a:t>
          </a:r>
          <a:r>
            <a:rPr lang="en-US" dirty="0"/>
            <a:t>. Field Controllers further inspect </a:t>
          </a:r>
          <a:r>
            <a:rPr lang="en-US" b="1" dirty="0"/>
            <a:t>30% to 40%</a:t>
          </a:r>
          <a:r>
            <a:rPr lang="en-US" dirty="0"/>
            <a:t> of both completed and raw forms, while Field Executives or EICs conduct an additional </a:t>
          </a:r>
          <a:r>
            <a:rPr lang="en-US" b="1" dirty="0"/>
            <a:t>2% to 5%</a:t>
          </a:r>
          <a:r>
            <a:rPr lang="en-US" dirty="0"/>
            <a:t> scrutiny to reinforce data quality and consistency.</a:t>
          </a:r>
        </a:p>
      </dgm:t>
    </dgm:pt>
    <dgm:pt modelId="{CB5398A8-5ECC-4CBD-8D0F-446276C4E6E5}" type="parTrans" cxnId="{B82A49D2-6370-46B7-BC57-C00035600DC1}">
      <dgm:prSet/>
      <dgm:spPr/>
      <dgm:t>
        <a:bodyPr/>
        <a:lstStyle/>
        <a:p>
          <a:endParaRPr lang="en-US"/>
        </a:p>
      </dgm:t>
    </dgm:pt>
    <dgm:pt modelId="{61996185-849C-4D09-99D6-40C2FB7D1D4B}" type="sibTrans" cxnId="{B82A49D2-6370-46B7-BC57-C00035600DC1}">
      <dgm:prSet/>
      <dgm:spPr/>
      <dgm:t>
        <a:bodyPr/>
        <a:lstStyle/>
        <a:p>
          <a:endParaRPr lang="en-US"/>
        </a:p>
      </dgm:t>
    </dgm:pt>
    <dgm:pt modelId="{7429E686-E9CA-4F5B-BD33-84AD25F14378}">
      <dgm:prSet custT="1"/>
      <dgm:spPr/>
      <dgm:t>
        <a:bodyPr/>
        <a:lstStyle/>
        <a:p>
          <a:pPr algn="just"/>
          <a:r>
            <a:rPr lang="en-US" sz="1200" dirty="0"/>
            <a:t>Additionally, for specific projects requiring greater authenticity, </a:t>
          </a:r>
          <a:r>
            <a:rPr lang="en-US" sz="1200" b="1" dirty="0"/>
            <a:t>5% of interviews are audio-recorded</a:t>
          </a:r>
          <a:r>
            <a:rPr lang="en-US" sz="1200" dirty="0"/>
            <a:t>, and these recordings can be provided to clients upon request.</a:t>
          </a:r>
        </a:p>
      </dgm:t>
    </dgm:pt>
    <dgm:pt modelId="{FD535F03-EE38-44F3-A446-C506CBBDC518}" type="parTrans" cxnId="{FB626D38-47DC-476F-AF33-7DDB15634E7F}">
      <dgm:prSet/>
      <dgm:spPr/>
      <dgm:t>
        <a:bodyPr/>
        <a:lstStyle/>
        <a:p>
          <a:endParaRPr lang="en-US"/>
        </a:p>
      </dgm:t>
    </dgm:pt>
    <dgm:pt modelId="{74FA6FE9-F214-418F-8AD1-E99ECBFF5110}" type="sibTrans" cxnId="{FB626D38-47DC-476F-AF33-7DDB15634E7F}">
      <dgm:prSet/>
      <dgm:spPr/>
      <dgm:t>
        <a:bodyPr/>
        <a:lstStyle/>
        <a:p>
          <a:endParaRPr lang="en-US"/>
        </a:p>
      </dgm:t>
    </dgm:pt>
    <dgm:pt modelId="{D31B6DF7-44F2-41C5-B319-160F9E107C73}" type="pres">
      <dgm:prSet presAssocID="{4C4CDA1F-7C3A-4AC6-9485-A922CA6A0F62}" presName="rootnode" presStyleCnt="0">
        <dgm:presLayoutVars>
          <dgm:chMax/>
          <dgm:chPref/>
          <dgm:dir/>
          <dgm:animLvl val="lvl"/>
        </dgm:presLayoutVars>
      </dgm:prSet>
      <dgm:spPr/>
    </dgm:pt>
    <dgm:pt modelId="{65BABC80-5253-4960-8438-30E11C09F2D5}" type="pres">
      <dgm:prSet presAssocID="{78DB93FE-6E87-4001-A557-9295E2ED1944}" presName="composite" presStyleCnt="0"/>
      <dgm:spPr/>
    </dgm:pt>
    <dgm:pt modelId="{3D32CBB7-3277-4896-ACEE-5C262E33ED0C}" type="pres">
      <dgm:prSet presAssocID="{78DB93FE-6E87-4001-A557-9295E2ED1944}" presName="bentUpArrow1" presStyleLbl="alignImgPlace1" presStyleIdx="0" presStyleCnt="2"/>
      <dgm:spPr/>
    </dgm:pt>
    <dgm:pt modelId="{60B55883-B165-43AD-9A7F-85C7389947CF}" type="pres">
      <dgm:prSet presAssocID="{78DB93FE-6E87-4001-A557-9295E2ED1944}" presName="ParentText" presStyleLbl="node1" presStyleIdx="0" presStyleCnt="3">
        <dgm:presLayoutVars>
          <dgm:chMax val="1"/>
          <dgm:chPref val="1"/>
          <dgm:bulletEnabled val="1"/>
        </dgm:presLayoutVars>
      </dgm:prSet>
      <dgm:spPr/>
    </dgm:pt>
    <dgm:pt modelId="{1DDABB77-D2A3-4560-BA37-836874547F70}" type="pres">
      <dgm:prSet presAssocID="{78DB93FE-6E87-4001-A557-9295E2ED1944}" presName="ChildText" presStyleLbl="revTx" presStyleIdx="0" presStyleCnt="3" custScaleX="426293" custLinFactX="71942" custLinFactNeighborX="100000" custLinFactNeighborY="-7582">
        <dgm:presLayoutVars>
          <dgm:chMax val="0"/>
          <dgm:chPref val="0"/>
          <dgm:bulletEnabled val="1"/>
        </dgm:presLayoutVars>
      </dgm:prSet>
      <dgm:spPr/>
    </dgm:pt>
    <dgm:pt modelId="{B6D88807-4208-448A-9255-216C923E2A9C}" type="pres">
      <dgm:prSet presAssocID="{8151A4B5-63A9-4983-B4CB-448DBE73B481}" presName="sibTrans" presStyleCnt="0"/>
      <dgm:spPr/>
    </dgm:pt>
    <dgm:pt modelId="{F7577B21-349D-41B1-B58E-E67983364077}" type="pres">
      <dgm:prSet presAssocID="{7989292B-8016-44B2-A2CA-CFF59960B5E1}" presName="composite" presStyleCnt="0"/>
      <dgm:spPr/>
    </dgm:pt>
    <dgm:pt modelId="{E1243D69-323B-46FD-BB00-6C924FB959A2}" type="pres">
      <dgm:prSet presAssocID="{7989292B-8016-44B2-A2CA-CFF59960B5E1}" presName="bentUpArrow1" presStyleLbl="alignImgPlace1" presStyleIdx="1" presStyleCnt="2" custLinFactNeighborX="-21149" custLinFactNeighborY="7223"/>
      <dgm:spPr/>
    </dgm:pt>
    <dgm:pt modelId="{4C2E526B-29E7-45F9-BEC1-AC214ECBCBD5}" type="pres">
      <dgm:prSet presAssocID="{7989292B-8016-44B2-A2CA-CFF59960B5E1}" presName="ParentText" presStyleLbl="node1" presStyleIdx="1" presStyleCnt="3" custLinFactNeighborX="-45768" custLinFactNeighborY="3246">
        <dgm:presLayoutVars>
          <dgm:chMax val="1"/>
          <dgm:chPref val="1"/>
          <dgm:bulletEnabled val="1"/>
        </dgm:presLayoutVars>
      </dgm:prSet>
      <dgm:spPr/>
    </dgm:pt>
    <dgm:pt modelId="{30BD67C3-B6CD-4656-B703-F6ABF7901E1E}" type="pres">
      <dgm:prSet presAssocID="{7989292B-8016-44B2-A2CA-CFF59960B5E1}" presName="ChildText" presStyleLbl="revTx" presStyleIdx="1" presStyleCnt="3" custScaleX="396909" custLinFactX="2777" custLinFactNeighborX="100000" custLinFactNeighborY="-7104">
        <dgm:presLayoutVars>
          <dgm:chMax val="0"/>
          <dgm:chPref val="0"/>
          <dgm:bulletEnabled val="1"/>
        </dgm:presLayoutVars>
      </dgm:prSet>
      <dgm:spPr/>
    </dgm:pt>
    <dgm:pt modelId="{36E97DBF-30CF-4D25-A685-D7D73C986D91}" type="pres">
      <dgm:prSet presAssocID="{6D8313B3-0ABE-44DF-8A02-10BEDEC1EE60}" presName="sibTrans" presStyleCnt="0"/>
      <dgm:spPr/>
    </dgm:pt>
    <dgm:pt modelId="{55F54EAF-7B0C-435F-87C4-698FC206EE69}" type="pres">
      <dgm:prSet presAssocID="{A78A670F-2F2A-4216-836B-6A41AA852837}" presName="composite" presStyleCnt="0"/>
      <dgm:spPr/>
    </dgm:pt>
    <dgm:pt modelId="{A4C8CA4C-3BC1-4B0B-B9AE-31AEBE1BA5E8}" type="pres">
      <dgm:prSet presAssocID="{A78A670F-2F2A-4216-836B-6A41AA852837}" presName="ParentText" presStyleLbl="node1" presStyleIdx="2" presStyleCnt="3" custLinFactNeighborX="-81984" custLinFactNeighborY="3065">
        <dgm:presLayoutVars>
          <dgm:chMax val="1"/>
          <dgm:chPref val="1"/>
          <dgm:bulletEnabled val="1"/>
        </dgm:presLayoutVars>
      </dgm:prSet>
      <dgm:spPr/>
    </dgm:pt>
    <dgm:pt modelId="{6E9A3DB0-D455-4916-96BA-8ADAB6305F73}" type="pres">
      <dgm:prSet presAssocID="{A78A670F-2F2A-4216-836B-6A41AA852837}" presName="FinalChildText" presStyleLbl="revTx" presStyleIdx="2" presStyleCnt="3" custScaleX="291336" custLinFactNeighborX="-4512">
        <dgm:presLayoutVars>
          <dgm:chMax val="0"/>
          <dgm:chPref val="0"/>
          <dgm:bulletEnabled val="1"/>
        </dgm:presLayoutVars>
      </dgm:prSet>
      <dgm:spPr/>
    </dgm:pt>
  </dgm:ptLst>
  <dgm:cxnLst>
    <dgm:cxn modelId="{1E0BCD05-C943-4EAA-B834-8E23CBF1297D}" srcId="{7989292B-8016-44B2-A2CA-CFF59960B5E1}" destId="{8EA1C42E-A235-4156-8F7F-17E7CC4B4AF7}" srcOrd="0" destOrd="0" parTransId="{5101DB2E-EC9F-4364-B9A4-2CEA6EE59788}" sibTransId="{6251418F-0293-4C23-A17E-597F36356B4D}"/>
    <dgm:cxn modelId="{D61D0633-B10B-4488-9EFF-16979FF9D776}" type="presOf" srcId="{78DB93FE-6E87-4001-A557-9295E2ED1944}" destId="{60B55883-B165-43AD-9A7F-85C7389947CF}" srcOrd="0" destOrd="0" presId="urn:microsoft.com/office/officeart/2005/8/layout/StepDownProcess"/>
    <dgm:cxn modelId="{09B62635-4D83-49B3-AFA9-0EFB5BA6F6AB}" srcId="{4C4CDA1F-7C3A-4AC6-9485-A922CA6A0F62}" destId="{78DB93FE-6E87-4001-A557-9295E2ED1944}" srcOrd="0" destOrd="0" parTransId="{2B18A696-FF47-4569-A494-E6F6FC2A3294}" sibTransId="{8151A4B5-63A9-4983-B4CB-448DBE73B481}"/>
    <dgm:cxn modelId="{FB626D38-47DC-476F-AF33-7DDB15634E7F}" srcId="{78DB93FE-6E87-4001-A557-9295E2ED1944}" destId="{7429E686-E9CA-4F5B-BD33-84AD25F14378}" srcOrd="1" destOrd="0" parTransId="{FD535F03-EE38-44F3-A446-C506CBBDC518}" sibTransId="{74FA6FE9-F214-418F-8AD1-E99ECBFF5110}"/>
    <dgm:cxn modelId="{195BFA5F-E65C-46B0-94F8-9A8BCD69F057}" type="presOf" srcId="{7989292B-8016-44B2-A2CA-CFF59960B5E1}" destId="{4C2E526B-29E7-45F9-BEC1-AC214ECBCBD5}" srcOrd="0" destOrd="0" presId="urn:microsoft.com/office/officeart/2005/8/layout/StepDownProcess"/>
    <dgm:cxn modelId="{62438560-D514-4CC6-9DCA-782FB14145F1}" type="presOf" srcId="{8EA1C42E-A235-4156-8F7F-17E7CC4B4AF7}" destId="{30BD67C3-B6CD-4656-B703-F6ABF7901E1E}" srcOrd="0" destOrd="0" presId="urn:microsoft.com/office/officeart/2005/8/layout/StepDownProcess"/>
    <dgm:cxn modelId="{6B450B66-8696-462E-8B67-BF2C60CBCF3D}" type="presOf" srcId="{7429E686-E9CA-4F5B-BD33-84AD25F14378}" destId="{1DDABB77-D2A3-4560-BA37-836874547F70}" srcOrd="0" destOrd="1" presId="urn:microsoft.com/office/officeart/2005/8/layout/StepDownProcess"/>
    <dgm:cxn modelId="{79FBF06A-8045-456D-A996-93B1DD55070C}" type="presOf" srcId="{4C4CDA1F-7C3A-4AC6-9485-A922CA6A0F62}" destId="{D31B6DF7-44F2-41C5-B319-160F9E107C73}" srcOrd="0" destOrd="0" presId="urn:microsoft.com/office/officeart/2005/8/layout/StepDownProcess"/>
    <dgm:cxn modelId="{A98A3756-1233-4316-B657-D3C1400F91EC}" srcId="{78DB93FE-6E87-4001-A557-9295E2ED1944}" destId="{00101C26-0B39-4393-B1A0-B0994D56DD90}" srcOrd="0" destOrd="0" parTransId="{A628228B-491D-43C4-91D6-A1D844967F12}" sibTransId="{8D9F55FF-865E-4132-9D4F-92A9DA784916}"/>
    <dgm:cxn modelId="{FC499985-B1A2-47FA-B204-E7B5DBDC78EB}" srcId="{4C4CDA1F-7C3A-4AC6-9485-A922CA6A0F62}" destId="{A78A670F-2F2A-4216-836B-6A41AA852837}" srcOrd="2" destOrd="0" parTransId="{7C1BF699-1F5A-448C-8C2E-617DB392A056}" sibTransId="{225BB562-C3B8-4283-9422-1A35A2667151}"/>
    <dgm:cxn modelId="{E763E3A0-0916-47D8-BF2B-89169AFD9791}" type="presOf" srcId="{A78A670F-2F2A-4216-836B-6A41AA852837}" destId="{A4C8CA4C-3BC1-4B0B-B9AE-31AEBE1BA5E8}" srcOrd="0" destOrd="0" presId="urn:microsoft.com/office/officeart/2005/8/layout/StepDownProcess"/>
    <dgm:cxn modelId="{2FF934C0-EBFE-4DA7-AA25-314A85CDA3DB}" srcId="{4C4CDA1F-7C3A-4AC6-9485-A922CA6A0F62}" destId="{7989292B-8016-44B2-A2CA-CFF59960B5E1}" srcOrd="1" destOrd="0" parTransId="{2A862447-2FF1-4183-8FEA-C76E4A03EE00}" sibTransId="{6D8313B3-0ABE-44DF-8A02-10BEDEC1EE60}"/>
    <dgm:cxn modelId="{B82A49D2-6370-46B7-BC57-C00035600DC1}" srcId="{A78A670F-2F2A-4216-836B-6A41AA852837}" destId="{22B313C8-B59D-4F88-BB71-33FE4F5715EF}" srcOrd="0" destOrd="0" parTransId="{CB5398A8-5ECC-4CBD-8D0F-446276C4E6E5}" sibTransId="{61996185-849C-4D09-99D6-40C2FB7D1D4B}"/>
    <dgm:cxn modelId="{070E44E3-7DFB-4BD7-9E44-70F41B90EADA}" type="presOf" srcId="{00101C26-0B39-4393-B1A0-B0994D56DD90}" destId="{1DDABB77-D2A3-4560-BA37-836874547F70}" srcOrd="0" destOrd="0" presId="urn:microsoft.com/office/officeart/2005/8/layout/StepDownProcess"/>
    <dgm:cxn modelId="{225366FA-E5F0-420F-93D4-AD40EF735E58}" type="presOf" srcId="{22B313C8-B59D-4F88-BB71-33FE4F5715EF}" destId="{6E9A3DB0-D455-4916-96BA-8ADAB6305F73}" srcOrd="0" destOrd="0" presId="urn:microsoft.com/office/officeart/2005/8/layout/StepDownProcess"/>
    <dgm:cxn modelId="{2142E3BF-D3F5-4B82-829C-B702B01D3D0B}" type="presParOf" srcId="{D31B6DF7-44F2-41C5-B319-160F9E107C73}" destId="{65BABC80-5253-4960-8438-30E11C09F2D5}" srcOrd="0" destOrd="0" presId="urn:microsoft.com/office/officeart/2005/8/layout/StepDownProcess"/>
    <dgm:cxn modelId="{FEA8C6A1-D952-48B7-A327-18B3621C46D6}" type="presParOf" srcId="{65BABC80-5253-4960-8438-30E11C09F2D5}" destId="{3D32CBB7-3277-4896-ACEE-5C262E33ED0C}" srcOrd="0" destOrd="0" presId="urn:microsoft.com/office/officeart/2005/8/layout/StepDownProcess"/>
    <dgm:cxn modelId="{60C6C717-B682-4E3E-BE5D-52A95163F68F}" type="presParOf" srcId="{65BABC80-5253-4960-8438-30E11C09F2D5}" destId="{60B55883-B165-43AD-9A7F-85C7389947CF}" srcOrd="1" destOrd="0" presId="urn:microsoft.com/office/officeart/2005/8/layout/StepDownProcess"/>
    <dgm:cxn modelId="{3DD61045-A258-4D2E-9397-3A77DEC530A2}" type="presParOf" srcId="{65BABC80-5253-4960-8438-30E11C09F2D5}" destId="{1DDABB77-D2A3-4560-BA37-836874547F70}" srcOrd="2" destOrd="0" presId="urn:microsoft.com/office/officeart/2005/8/layout/StepDownProcess"/>
    <dgm:cxn modelId="{88A5683E-AEA7-4F4B-B820-E8743131A230}" type="presParOf" srcId="{D31B6DF7-44F2-41C5-B319-160F9E107C73}" destId="{B6D88807-4208-448A-9255-216C923E2A9C}" srcOrd="1" destOrd="0" presId="urn:microsoft.com/office/officeart/2005/8/layout/StepDownProcess"/>
    <dgm:cxn modelId="{9F8605DC-7ADC-4E21-89E5-58577D39B7B8}" type="presParOf" srcId="{D31B6DF7-44F2-41C5-B319-160F9E107C73}" destId="{F7577B21-349D-41B1-B58E-E67983364077}" srcOrd="2" destOrd="0" presId="urn:microsoft.com/office/officeart/2005/8/layout/StepDownProcess"/>
    <dgm:cxn modelId="{79A9B7FA-6EBA-412C-BF33-8272529CD7F8}" type="presParOf" srcId="{F7577B21-349D-41B1-B58E-E67983364077}" destId="{E1243D69-323B-46FD-BB00-6C924FB959A2}" srcOrd="0" destOrd="0" presId="urn:microsoft.com/office/officeart/2005/8/layout/StepDownProcess"/>
    <dgm:cxn modelId="{5BB54D3B-207A-482E-B1BD-06FEBDAA9A1D}" type="presParOf" srcId="{F7577B21-349D-41B1-B58E-E67983364077}" destId="{4C2E526B-29E7-45F9-BEC1-AC214ECBCBD5}" srcOrd="1" destOrd="0" presId="urn:microsoft.com/office/officeart/2005/8/layout/StepDownProcess"/>
    <dgm:cxn modelId="{24CBAC5B-6511-4059-A9EE-3A666F422F2C}" type="presParOf" srcId="{F7577B21-349D-41B1-B58E-E67983364077}" destId="{30BD67C3-B6CD-4656-B703-F6ABF7901E1E}" srcOrd="2" destOrd="0" presId="urn:microsoft.com/office/officeart/2005/8/layout/StepDownProcess"/>
    <dgm:cxn modelId="{A1BA9C4D-7AC9-41A7-995C-27BCBEEBAA60}" type="presParOf" srcId="{D31B6DF7-44F2-41C5-B319-160F9E107C73}" destId="{36E97DBF-30CF-4D25-A685-D7D73C986D91}" srcOrd="3" destOrd="0" presId="urn:microsoft.com/office/officeart/2005/8/layout/StepDownProcess"/>
    <dgm:cxn modelId="{1AC17E4C-E6E7-4221-B7E9-FE2F5F42AB9F}" type="presParOf" srcId="{D31B6DF7-44F2-41C5-B319-160F9E107C73}" destId="{55F54EAF-7B0C-435F-87C4-698FC206EE69}" srcOrd="4" destOrd="0" presId="urn:microsoft.com/office/officeart/2005/8/layout/StepDownProcess"/>
    <dgm:cxn modelId="{D9897095-4833-45F4-9000-71901F7D5CE1}" type="presParOf" srcId="{55F54EAF-7B0C-435F-87C4-698FC206EE69}" destId="{A4C8CA4C-3BC1-4B0B-B9AE-31AEBE1BA5E8}" srcOrd="0" destOrd="0" presId="urn:microsoft.com/office/officeart/2005/8/layout/StepDownProcess"/>
    <dgm:cxn modelId="{4155CCA3-B9E5-472F-849D-E7D211D0EF39}" type="presParOf" srcId="{55F54EAF-7B0C-435F-87C4-698FC206EE69}" destId="{6E9A3DB0-D455-4916-96BA-8ADAB6305F73}"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C4CA4-5475-47D3-8435-9C41B8BCB025}" type="doc">
      <dgm:prSet loTypeId="urn:microsoft.com/office/officeart/2005/8/layout/radial3" loCatId="cycle" qsTypeId="urn:microsoft.com/office/officeart/2005/8/quickstyle/simple1#3" qsCatId="simple" csTypeId="urn:microsoft.com/office/officeart/2005/8/colors/accent1_2#2" csCatId="accent1" phldr="1"/>
      <dgm:spPr/>
      <dgm:t>
        <a:bodyPr/>
        <a:lstStyle/>
        <a:p>
          <a:endParaRPr lang="en-US"/>
        </a:p>
      </dgm:t>
    </dgm:pt>
    <dgm:pt modelId="{6FE3B24C-0723-46CD-B1DB-0DE7D2E6AB1F}">
      <dgm:prSet phldrT="[Text]" custT="1"/>
      <dgm:spPr/>
      <dgm:t>
        <a:bodyPr/>
        <a:lstStyle/>
        <a:p>
          <a:r>
            <a:rPr lang="en-US" sz="1800" dirty="0"/>
            <a:t>Qualitative Data collection tools</a:t>
          </a:r>
        </a:p>
      </dgm:t>
    </dgm:pt>
    <dgm:pt modelId="{D9815E3F-649C-468F-841B-1E5FC84EA0BD}" type="parTrans" cxnId="{B151BBF5-C7B0-4FB9-A860-456BED540AE4}">
      <dgm:prSet/>
      <dgm:spPr/>
      <dgm:t>
        <a:bodyPr/>
        <a:lstStyle/>
        <a:p>
          <a:endParaRPr lang="en-US"/>
        </a:p>
      </dgm:t>
    </dgm:pt>
    <dgm:pt modelId="{A80BC1DD-D0DB-4E06-9333-0DB2E1F8EF60}" type="sibTrans" cxnId="{B151BBF5-C7B0-4FB9-A860-456BED540AE4}">
      <dgm:prSet/>
      <dgm:spPr/>
      <dgm:t>
        <a:bodyPr/>
        <a:lstStyle/>
        <a:p>
          <a:endParaRPr lang="en-US"/>
        </a:p>
      </dgm:t>
    </dgm:pt>
    <dgm:pt modelId="{C70BCFED-2483-485D-BFDF-F384237ABB1D}">
      <dgm:prSet phldrT="[Text]" custT="1"/>
      <dgm:spPr/>
      <dgm:t>
        <a:bodyPr/>
        <a:lstStyle/>
        <a:p>
          <a:r>
            <a:rPr lang="en-US" sz="1600" dirty="0"/>
            <a:t>Focus group</a:t>
          </a:r>
        </a:p>
      </dgm:t>
    </dgm:pt>
    <dgm:pt modelId="{86FF315C-ABE2-4F81-87F2-05FB5B1B1F57}" type="parTrans" cxnId="{8019F88B-1214-4E2F-91B3-E310345D9077}">
      <dgm:prSet/>
      <dgm:spPr/>
      <dgm:t>
        <a:bodyPr/>
        <a:lstStyle/>
        <a:p>
          <a:endParaRPr lang="en-US"/>
        </a:p>
      </dgm:t>
    </dgm:pt>
    <dgm:pt modelId="{3A57B633-8E1E-4CFE-BC01-9B221F14AE25}" type="sibTrans" cxnId="{8019F88B-1214-4E2F-91B3-E310345D9077}">
      <dgm:prSet/>
      <dgm:spPr/>
      <dgm:t>
        <a:bodyPr/>
        <a:lstStyle/>
        <a:p>
          <a:endParaRPr lang="en-US"/>
        </a:p>
      </dgm:t>
    </dgm:pt>
    <dgm:pt modelId="{8A9ABC35-4688-404E-906A-9DFA548C41FE}">
      <dgm:prSet phldrT="[Text]" custT="1"/>
      <dgm:spPr/>
      <dgm:t>
        <a:bodyPr/>
        <a:lstStyle/>
        <a:p>
          <a:r>
            <a:rPr lang="en-US" sz="1200" dirty="0"/>
            <a:t>In Depth Interviews</a:t>
          </a:r>
        </a:p>
      </dgm:t>
    </dgm:pt>
    <dgm:pt modelId="{1AB02BDB-959C-42E3-A82D-6CD5A1EC508F}" type="parTrans" cxnId="{611725D6-A92D-4713-9829-69974A632581}">
      <dgm:prSet/>
      <dgm:spPr/>
      <dgm:t>
        <a:bodyPr/>
        <a:lstStyle/>
        <a:p>
          <a:endParaRPr lang="en-US"/>
        </a:p>
      </dgm:t>
    </dgm:pt>
    <dgm:pt modelId="{CAB6B418-1259-4136-AB3C-B2BB57DC9135}" type="sibTrans" cxnId="{611725D6-A92D-4713-9829-69974A632581}">
      <dgm:prSet/>
      <dgm:spPr/>
      <dgm:t>
        <a:bodyPr/>
        <a:lstStyle/>
        <a:p>
          <a:endParaRPr lang="en-US"/>
        </a:p>
      </dgm:t>
    </dgm:pt>
    <dgm:pt modelId="{25136854-706D-448C-9A78-1BD579369C3C}">
      <dgm:prSet phldrT="[Text]" custT="1"/>
      <dgm:spPr/>
      <dgm:t>
        <a:bodyPr/>
        <a:lstStyle/>
        <a:p>
          <a:r>
            <a:rPr lang="en-US" sz="1200" dirty="0"/>
            <a:t>Online Communities</a:t>
          </a:r>
        </a:p>
      </dgm:t>
    </dgm:pt>
    <dgm:pt modelId="{18FFACAF-3A1C-4E35-ADFC-3CB2C8E5255B}" type="parTrans" cxnId="{B6DAA837-70A6-4AC0-8B6E-84654BC5D8E9}">
      <dgm:prSet/>
      <dgm:spPr/>
      <dgm:t>
        <a:bodyPr/>
        <a:lstStyle/>
        <a:p>
          <a:endParaRPr lang="en-US"/>
        </a:p>
      </dgm:t>
    </dgm:pt>
    <dgm:pt modelId="{F3D364F1-7F06-4689-B95B-8ACC2DB2DF88}" type="sibTrans" cxnId="{B6DAA837-70A6-4AC0-8B6E-84654BC5D8E9}">
      <dgm:prSet/>
      <dgm:spPr/>
      <dgm:t>
        <a:bodyPr/>
        <a:lstStyle/>
        <a:p>
          <a:endParaRPr lang="en-US"/>
        </a:p>
      </dgm:t>
    </dgm:pt>
    <dgm:pt modelId="{4CC3C24C-5345-42EC-B893-50C46C755F4E}">
      <dgm:prSet phldrT="[Text]" custT="1"/>
      <dgm:spPr/>
      <dgm:t>
        <a:bodyPr/>
        <a:lstStyle/>
        <a:p>
          <a:r>
            <a:rPr lang="en-US" sz="1600" dirty="0"/>
            <a:t>Online forums</a:t>
          </a:r>
        </a:p>
      </dgm:t>
    </dgm:pt>
    <dgm:pt modelId="{A18EB035-FA36-44EF-8E75-5680C4F83ADB}" type="parTrans" cxnId="{875B6EB8-09AA-4839-811B-EEFF32840E69}">
      <dgm:prSet/>
      <dgm:spPr/>
      <dgm:t>
        <a:bodyPr/>
        <a:lstStyle/>
        <a:p>
          <a:endParaRPr lang="en-US"/>
        </a:p>
      </dgm:t>
    </dgm:pt>
    <dgm:pt modelId="{FFA28B43-EA80-42AE-A954-5D417B3AE42B}" type="sibTrans" cxnId="{875B6EB8-09AA-4839-811B-EEFF32840E69}">
      <dgm:prSet/>
      <dgm:spPr/>
      <dgm:t>
        <a:bodyPr/>
        <a:lstStyle/>
        <a:p>
          <a:endParaRPr lang="en-US"/>
        </a:p>
      </dgm:t>
    </dgm:pt>
    <dgm:pt modelId="{B6AD0B65-DBD8-488E-8CB5-809711F68F8E}" type="pres">
      <dgm:prSet presAssocID="{F0FC4CA4-5475-47D3-8435-9C41B8BCB025}" presName="composite" presStyleCnt="0">
        <dgm:presLayoutVars>
          <dgm:chMax val="1"/>
          <dgm:dir/>
          <dgm:resizeHandles val="exact"/>
        </dgm:presLayoutVars>
      </dgm:prSet>
      <dgm:spPr/>
    </dgm:pt>
    <dgm:pt modelId="{68E49F37-7D82-4DE9-BBE9-A5A81AA795C5}" type="pres">
      <dgm:prSet presAssocID="{F0FC4CA4-5475-47D3-8435-9C41B8BCB025}" presName="radial" presStyleCnt="0">
        <dgm:presLayoutVars>
          <dgm:animLvl val="ctr"/>
        </dgm:presLayoutVars>
      </dgm:prSet>
      <dgm:spPr/>
    </dgm:pt>
    <dgm:pt modelId="{B0B23E37-A5E1-49D5-85E2-F3B7735B9D90}" type="pres">
      <dgm:prSet presAssocID="{6FE3B24C-0723-46CD-B1DB-0DE7D2E6AB1F}" presName="centerShape" presStyleLbl="vennNode1" presStyleIdx="0" presStyleCnt="5"/>
      <dgm:spPr/>
    </dgm:pt>
    <dgm:pt modelId="{5AF9EC30-C387-4283-819E-43D04FE3F3AB}" type="pres">
      <dgm:prSet presAssocID="{C70BCFED-2483-485D-BFDF-F384237ABB1D}" presName="node" presStyleLbl="vennNode1" presStyleIdx="1" presStyleCnt="5">
        <dgm:presLayoutVars>
          <dgm:bulletEnabled val="1"/>
        </dgm:presLayoutVars>
      </dgm:prSet>
      <dgm:spPr/>
    </dgm:pt>
    <dgm:pt modelId="{AFF3C2CA-8DE5-432E-920D-6750F27E2FE8}" type="pres">
      <dgm:prSet presAssocID="{8A9ABC35-4688-404E-906A-9DFA548C41FE}" presName="node" presStyleLbl="vennNode1" presStyleIdx="2" presStyleCnt="5">
        <dgm:presLayoutVars>
          <dgm:bulletEnabled val="1"/>
        </dgm:presLayoutVars>
      </dgm:prSet>
      <dgm:spPr/>
    </dgm:pt>
    <dgm:pt modelId="{5166C56F-BEC1-47EE-AC8F-52338B93467D}" type="pres">
      <dgm:prSet presAssocID="{25136854-706D-448C-9A78-1BD579369C3C}" presName="node" presStyleLbl="vennNode1" presStyleIdx="3" presStyleCnt="5" custScaleX="115709">
        <dgm:presLayoutVars>
          <dgm:bulletEnabled val="1"/>
        </dgm:presLayoutVars>
      </dgm:prSet>
      <dgm:spPr/>
    </dgm:pt>
    <dgm:pt modelId="{4B8E5261-DB2C-44BA-84C2-978652A25598}" type="pres">
      <dgm:prSet presAssocID="{4CC3C24C-5345-42EC-B893-50C46C755F4E}" presName="node" presStyleLbl="vennNode1" presStyleIdx="4" presStyleCnt="5">
        <dgm:presLayoutVars>
          <dgm:bulletEnabled val="1"/>
        </dgm:presLayoutVars>
      </dgm:prSet>
      <dgm:spPr/>
    </dgm:pt>
  </dgm:ptLst>
  <dgm:cxnLst>
    <dgm:cxn modelId="{B6DAA837-70A6-4AC0-8B6E-84654BC5D8E9}" srcId="{6FE3B24C-0723-46CD-B1DB-0DE7D2E6AB1F}" destId="{25136854-706D-448C-9A78-1BD579369C3C}" srcOrd="2" destOrd="0" parTransId="{18FFACAF-3A1C-4E35-ADFC-3CB2C8E5255B}" sibTransId="{F3D364F1-7F06-4689-B95B-8ACC2DB2DF88}"/>
    <dgm:cxn modelId="{E20DD43A-E56E-4B13-AD6F-8DF6B3E3BA5C}" type="presOf" srcId="{6FE3B24C-0723-46CD-B1DB-0DE7D2E6AB1F}" destId="{B0B23E37-A5E1-49D5-85E2-F3B7735B9D90}" srcOrd="0" destOrd="0" presId="urn:microsoft.com/office/officeart/2005/8/layout/radial3"/>
    <dgm:cxn modelId="{7B5E8061-CCA5-4C45-9690-A8F0C17329C6}" type="presOf" srcId="{F0FC4CA4-5475-47D3-8435-9C41B8BCB025}" destId="{B6AD0B65-DBD8-488E-8CB5-809711F68F8E}" srcOrd="0" destOrd="0" presId="urn:microsoft.com/office/officeart/2005/8/layout/radial3"/>
    <dgm:cxn modelId="{A096C06A-2AC9-41C7-A4F6-0E1A7494A7B5}" type="presOf" srcId="{C70BCFED-2483-485D-BFDF-F384237ABB1D}" destId="{5AF9EC30-C387-4283-819E-43D04FE3F3AB}" srcOrd="0" destOrd="0" presId="urn:microsoft.com/office/officeart/2005/8/layout/radial3"/>
    <dgm:cxn modelId="{8792F76D-412A-4030-8637-9561519C5B1B}" type="presOf" srcId="{8A9ABC35-4688-404E-906A-9DFA548C41FE}" destId="{AFF3C2CA-8DE5-432E-920D-6750F27E2FE8}" srcOrd="0" destOrd="0" presId="urn:microsoft.com/office/officeart/2005/8/layout/radial3"/>
    <dgm:cxn modelId="{8019F88B-1214-4E2F-91B3-E310345D9077}" srcId="{6FE3B24C-0723-46CD-B1DB-0DE7D2E6AB1F}" destId="{C70BCFED-2483-485D-BFDF-F384237ABB1D}" srcOrd="0" destOrd="0" parTransId="{86FF315C-ABE2-4F81-87F2-05FB5B1B1F57}" sibTransId="{3A57B633-8E1E-4CFE-BC01-9B221F14AE25}"/>
    <dgm:cxn modelId="{2D1A1490-B8FE-4CEE-829B-BE406033554B}" type="presOf" srcId="{25136854-706D-448C-9A78-1BD579369C3C}" destId="{5166C56F-BEC1-47EE-AC8F-52338B93467D}" srcOrd="0" destOrd="0" presId="urn:microsoft.com/office/officeart/2005/8/layout/radial3"/>
    <dgm:cxn modelId="{459B6791-E0F2-48D4-9744-39A98FC75392}" type="presOf" srcId="{4CC3C24C-5345-42EC-B893-50C46C755F4E}" destId="{4B8E5261-DB2C-44BA-84C2-978652A25598}" srcOrd="0" destOrd="0" presId="urn:microsoft.com/office/officeart/2005/8/layout/radial3"/>
    <dgm:cxn modelId="{875B6EB8-09AA-4839-811B-EEFF32840E69}" srcId="{6FE3B24C-0723-46CD-B1DB-0DE7D2E6AB1F}" destId="{4CC3C24C-5345-42EC-B893-50C46C755F4E}" srcOrd="3" destOrd="0" parTransId="{A18EB035-FA36-44EF-8E75-5680C4F83ADB}" sibTransId="{FFA28B43-EA80-42AE-A954-5D417B3AE42B}"/>
    <dgm:cxn modelId="{611725D6-A92D-4713-9829-69974A632581}" srcId="{6FE3B24C-0723-46CD-B1DB-0DE7D2E6AB1F}" destId="{8A9ABC35-4688-404E-906A-9DFA548C41FE}" srcOrd="1" destOrd="0" parTransId="{1AB02BDB-959C-42E3-A82D-6CD5A1EC508F}" sibTransId="{CAB6B418-1259-4136-AB3C-B2BB57DC9135}"/>
    <dgm:cxn modelId="{B151BBF5-C7B0-4FB9-A860-456BED540AE4}" srcId="{F0FC4CA4-5475-47D3-8435-9C41B8BCB025}" destId="{6FE3B24C-0723-46CD-B1DB-0DE7D2E6AB1F}" srcOrd="0" destOrd="0" parTransId="{D9815E3F-649C-468F-841B-1E5FC84EA0BD}" sibTransId="{A80BC1DD-D0DB-4E06-9333-0DB2E1F8EF60}"/>
    <dgm:cxn modelId="{1732539C-D879-485E-81F5-800878599CC7}" type="presParOf" srcId="{B6AD0B65-DBD8-488E-8CB5-809711F68F8E}" destId="{68E49F37-7D82-4DE9-BBE9-A5A81AA795C5}" srcOrd="0" destOrd="0" presId="urn:microsoft.com/office/officeart/2005/8/layout/radial3"/>
    <dgm:cxn modelId="{828AE6A4-6E03-442E-B613-C19DF9F36AC2}" type="presParOf" srcId="{68E49F37-7D82-4DE9-BBE9-A5A81AA795C5}" destId="{B0B23E37-A5E1-49D5-85E2-F3B7735B9D90}" srcOrd="0" destOrd="0" presId="urn:microsoft.com/office/officeart/2005/8/layout/radial3"/>
    <dgm:cxn modelId="{23327BE5-2590-4EA6-A518-0F0E3DFCAFCA}" type="presParOf" srcId="{68E49F37-7D82-4DE9-BBE9-A5A81AA795C5}" destId="{5AF9EC30-C387-4283-819E-43D04FE3F3AB}" srcOrd="1" destOrd="0" presId="urn:microsoft.com/office/officeart/2005/8/layout/radial3"/>
    <dgm:cxn modelId="{5BC29162-1B7A-4621-ACC9-DAD5BE01BBFE}" type="presParOf" srcId="{68E49F37-7D82-4DE9-BBE9-A5A81AA795C5}" destId="{AFF3C2CA-8DE5-432E-920D-6750F27E2FE8}" srcOrd="2" destOrd="0" presId="urn:microsoft.com/office/officeart/2005/8/layout/radial3"/>
    <dgm:cxn modelId="{7F487182-68D1-4590-A253-122AE0964509}" type="presParOf" srcId="{68E49F37-7D82-4DE9-BBE9-A5A81AA795C5}" destId="{5166C56F-BEC1-47EE-AC8F-52338B93467D}" srcOrd="3" destOrd="0" presId="urn:microsoft.com/office/officeart/2005/8/layout/radial3"/>
    <dgm:cxn modelId="{804FB55A-6EA3-465D-9739-F5F017BAC4BC}" type="presParOf" srcId="{68E49F37-7D82-4DE9-BBE9-A5A81AA795C5}" destId="{4B8E5261-DB2C-44BA-84C2-978652A25598}" srcOrd="4"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Covered 8 divisions in Bangladesh</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Washing machine, Laundry Liquid , Laundry bar, Detergent powder</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7 days Diary placement  </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Dhaka, Khulna, </a:t>
          </a:r>
          <a:r>
            <a:rPr lang="en-US" dirty="0" err="1"/>
            <a:t>Rajshahi</a:t>
          </a:r>
          <a:r>
            <a:rPr lang="en-US" dirty="0"/>
            <a:t> &amp; CTG</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How to wash dishes, what type of dishwasher mostly used</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Dishwash Liquid, Bar and Proxy (Ash, mud) User</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dgm:spPr/>
      <dgm:t>
        <a:bodyPr/>
        <a:lstStyle/>
        <a:p>
          <a:r>
            <a:rPr lang="en-US" dirty="0"/>
            <a:t>500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dgm:spPr/>
      <dgm:t>
        <a:bodyPr/>
        <a:lstStyle/>
        <a:p>
          <a:r>
            <a:rPr lang="en-US" dirty="0"/>
            <a:t>To launch a new variant of lux</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600" dirty="0"/>
            <a:t>7 days gap/6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custT="1"/>
      <dgm:spPr/>
      <dgm:t>
        <a:bodyPr/>
        <a:lstStyle/>
        <a:p>
          <a:r>
            <a:rPr lang="en-US" sz="1400" dirty="0"/>
            <a:t>200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custT="1"/>
      <dgm:spPr/>
      <dgm:t>
        <a:bodyPr/>
        <a:lstStyle/>
        <a:p>
          <a:r>
            <a:rPr lang="en-US" sz="1400" dirty="0"/>
            <a:t>To launch a new variant of wheel powder</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400" dirty="0"/>
            <a:t>14 days gap/2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DA7B89-98E7-4F2D-8AFF-83B0475D82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79583B2-8F92-4749-ACC7-6B2E5945675D}">
      <dgm:prSet phldrT="[Text]" custT="1"/>
      <dgm:spPr/>
      <dgm:t>
        <a:bodyPr/>
        <a:lstStyle/>
        <a:p>
          <a:r>
            <a:rPr lang="en-US" sz="1400" dirty="0"/>
            <a:t>300 starting points across the country</a:t>
          </a:r>
        </a:p>
      </dgm:t>
    </dgm:pt>
    <dgm:pt modelId="{92FDC0E3-1610-447A-B507-201EB8A75247}" type="parTrans" cxnId="{F1F3106D-4500-4432-B421-8351384FE3CB}">
      <dgm:prSet/>
      <dgm:spPr/>
      <dgm:t>
        <a:bodyPr/>
        <a:lstStyle/>
        <a:p>
          <a:endParaRPr lang="en-US"/>
        </a:p>
      </dgm:t>
    </dgm:pt>
    <dgm:pt modelId="{6432BD9D-4752-4D34-B47B-2BBAB00B49FA}" type="sibTrans" cxnId="{F1F3106D-4500-4432-B421-8351384FE3CB}">
      <dgm:prSet/>
      <dgm:spPr/>
      <dgm:t>
        <a:bodyPr/>
        <a:lstStyle/>
        <a:p>
          <a:endParaRPr lang="en-US"/>
        </a:p>
      </dgm:t>
    </dgm:pt>
    <dgm:pt modelId="{EDC2B3DD-F218-46C9-B6B1-6B81F25DC242}">
      <dgm:prSet phldrT="[Text]" custT="1"/>
      <dgm:spPr/>
      <dgm:t>
        <a:bodyPr/>
        <a:lstStyle/>
        <a:p>
          <a:r>
            <a:rPr lang="en-US" sz="1400" dirty="0"/>
            <a:t>To launch a new variant of </a:t>
          </a:r>
          <a:r>
            <a:rPr lang="en-US" sz="1400" dirty="0" err="1"/>
            <a:t>Lifebouy</a:t>
          </a:r>
          <a:r>
            <a:rPr lang="en-US" sz="1400" dirty="0"/>
            <a:t> Soap</a:t>
          </a:r>
        </a:p>
      </dgm:t>
    </dgm:pt>
    <dgm:pt modelId="{A7EFC946-FB32-4EF3-8F1D-91111F4D6EAA}" type="parTrans" cxnId="{FFD2EDFF-30ED-4486-850F-A61D43C3EAD8}">
      <dgm:prSet/>
      <dgm:spPr/>
      <dgm:t>
        <a:bodyPr/>
        <a:lstStyle/>
        <a:p>
          <a:endParaRPr lang="en-US"/>
        </a:p>
      </dgm:t>
    </dgm:pt>
    <dgm:pt modelId="{DB65A888-7DBF-4FAD-A20B-4EA6CA4DC251}" type="sibTrans" cxnId="{FFD2EDFF-30ED-4486-850F-A61D43C3EAD8}">
      <dgm:prSet/>
      <dgm:spPr/>
      <dgm:t>
        <a:bodyPr/>
        <a:lstStyle/>
        <a:p>
          <a:endParaRPr lang="en-US"/>
        </a:p>
      </dgm:t>
    </dgm:pt>
    <dgm:pt modelId="{4A747536-B26D-42D3-9759-AD1EC8211507}">
      <dgm:prSet phldrT="[Text]" custT="1"/>
      <dgm:spPr/>
      <dgm:t>
        <a:bodyPr/>
        <a:lstStyle/>
        <a:p>
          <a:r>
            <a:rPr lang="en-US" sz="1400" dirty="0"/>
            <a:t>7 days gap/2 locations</a:t>
          </a:r>
        </a:p>
      </dgm:t>
    </dgm:pt>
    <dgm:pt modelId="{1A86026D-BD11-4073-80FE-89719E58467C}" type="parTrans" cxnId="{86C29C74-BE7D-44ED-A663-672EDB97E1C3}">
      <dgm:prSet/>
      <dgm:spPr/>
      <dgm:t>
        <a:bodyPr/>
        <a:lstStyle/>
        <a:p>
          <a:endParaRPr lang="en-US"/>
        </a:p>
      </dgm:t>
    </dgm:pt>
    <dgm:pt modelId="{248CC18F-45EE-4AC7-A6FC-46B3C0360E18}" type="sibTrans" cxnId="{86C29C74-BE7D-44ED-A663-672EDB97E1C3}">
      <dgm:prSet/>
      <dgm:spPr/>
      <dgm:t>
        <a:bodyPr/>
        <a:lstStyle/>
        <a:p>
          <a:endParaRPr lang="en-US"/>
        </a:p>
      </dgm:t>
    </dgm:pt>
    <dgm:pt modelId="{89BE14ED-EDB7-4F78-BBA9-088660789F5B}" type="pres">
      <dgm:prSet presAssocID="{01DA7B89-98E7-4F2D-8AFF-83B0475D8238}" presName="Name0" presStyleCnt="0">
        <dgm:presLayoutVars>
          <dgm:chMax/>
          <dgm:chPref/>
          <dgm:dir/>
          <dgm:animLvl val="lvl"/>
        </dgm:presLayoutVars>
      </dgm:prSet>
      <dgm:spPr/>
    </dgm:pt>
    <dgm:pt modelId="{2618400A-BA2A-4667-8E6B-B63505FACEDE}" type="pres">
      <dgm:prSet presAssocID="{579583B2-8F92-4749-ACC7-6B2E5945675D}" presName="composite" presStyleCnt="0"/>
      <dgm:spPr/>
    </dgm:pt>
    <dgm:pt modelId="{3F6B71EA-FD2A-48C8-8582-8F9CBF6CB44D}" type="pres">
      <dgm:prSet presAssocID="{579583B2-8F92-4749-ACC7-6B2E5945675D}" presName="Parent1" presStyleLbl="node1" presStyleIdx="0" presStyleCnt="6">
        <dgm:presLayoutVars>
          <dgm:chMax val="1"/>
          <dgm:chPref val="1"/>
          <dgm:bulletEnabled val="1"/>
        </dgm:presLayoutVars>
      </dgm:prSet>
      <dgm:spPr/>
    </dgm:pt>
    <dgm:pt modelId="{1EC91FA6-B6BE-4B95-B7BE-788C075DA41F}" type="pres">
      <dgm:prSet presAssocID="{579583B2-8F92-4749-ACC7-6B2E5945675D}" presName="Childtext1" presStyleLbl="revTx" presStyleIdx="0" presStyleCnt="3" custLinFactX="-100000" custLinFactY="28855" custLinFactNeighborX="-178241" custLinFactNeighborY="100000">
        <dgm:presLayoutVars>
          <dgm:chMax val="0"/>
          <dgm:chPref val="0"/>
          <dgm:bulletEnabled val="1"/>
        </dgm:presLayoutVars>
      </dgm:prSet>
      <dgm:spPr/>
    </dgm:pt>
    <dgm:pt modelId="{AC5B5A26-F076-40F6-A425-1A434C97B2DF}" type="pres">
      <dgm:prSet presAssocID="{579583B2-8F92-4749-ACC7-6B2E5945675D}" presName="BalanceSpacing" presStyleCnt="0"/>
      <dgm:spPr/>
    </dgm:pt>
    <dgm:pt modelId="{928B917C-857A-4B66-9867-FCAA48B7E35D}" type="pres">
      <dgm:prSet presAssocID="{579583B2-8F92-4749-ACC7-6B2E5945675D}" presName="BalanceSpacing1" presStyleCnt="0"/>
      <dgm:spPr/>
    </dgm:pt>
    <dgm:pt modelId="{67547C30-FC24-4BE5-B100-C66CD6160D4C}" type="pres">
      <dgm:prSet presAssocID="{6432BD9D-4752-4D34-B47B-2BBAB00B49FA}" presName="Accent1Text" presStyleLbl="node1" presStyleIdx="1" presStyleCnt="6"/>
      <dgm:spPr/>
    </dgm:pt>
    <dgm:pt modelId="{B745D46A-5D02-4382-9BB0-687673929F32}" type="pres">
      <dgm:prSet presAssocID="{6432BD9D-4752-4D34-B47B-2BBAB00B49FA}" presName="spaceBetweenRectangles" presStyleCnt="0"/>
      <dgm:spPr/>
    </dgm:pt>
    <dgm:pt modelId="{FCF295E4-ACFC-45A5-8771-DEF16B90009A}" type="pres">
      <dgm:prSet presAssocID="{EDC2B3DD-F218-46C9-B6B1-6B81F25DC242}" presName="composite" presStyleCnt="0"/>
      <dgm:spPr/>
    </dgm:pt>
    <dgm:pt modelId="{B0FCFC08-3EF4-48B7-9E1A-FBCDC349C862}" type="pres">
      <dgm:prSet presAssocID="{EDC2B3DD-F218-46C9-B6B1-6B81F25DC242}" presName="Parent1" presStyleLbl="node1" presStyleIdx="2" presStyleCnt="6">
        <dgm:presLayoutVars>
          <dgm:chMax val="1"/>
          <dgm:chPref val="1"/>
          <dgm:bulletEnabled val="1"/>
        </dgm:presLayoutVars>
      </dgm:prSet>
      <dgm:spPr/>
    </dgm:pt>
    <dgm:pt modelId="{16FEE5E4-939B-47E9-829B-2F5587938EA4}" type="pres">
      <dgm:prSet presAssocID="{EDC2B3DD-F218-46C9-B6B1-6B81F25DC242}" presName="Childtext1" presStyleLbl="revTx" presStyleIdx="1" presStyleCnt="3" custScaleX="125832" custLinFactNeighborX="-94224" custLinFactNeighborY="77876">
        <dgm:presLayoutVars>
          <dgm:chMax val="0"/>
          <dgm:chPref val="0"/>
          <dgm:bulletEnabled val="1"/>
        </dgm:presLayoutVars>
      </dgm:prSet>
      <dgm:spPr/>
    </dgm:pt>
    <dgm:pt modelId="{745E77E4-CB3B-413E-98D9-694F9993A0CE}" type="pres">
      <dgm:prSet presAssocID="{EDC2B3DD-F218-46C9-B6B1-6B81F25DC242}" presName="BalanceSpacing" presStyleCnt="0"/>
      <dgm:spPr/>
    </dgm:pt>
    <dgm:pt modelId="{9CF44B35-303D-4113-827E-68F24D6227F1}" type="pres">
      <dgm:prSet presAssocID="{EDC2B3DD-F218-46C9-B6B1-6B81F25DC242}" presName="BalanceSpacing1" presStyleCnt="0"/>
      <dgm:spPr/>
    </dgm:pt>
    <dgm:pt modelId="{B317BB9C-0015-4291-8ED5-C9DC5D861568}" type="pres">
      <dgm:prSet presAssocID="{DB65A888-7DBF-4FAD-A20B-4EA6CA4DC251}" presName="Accent1Text" presStyleLbl="node1" presStyleIdx="3" presStyleCnt="6"/>
      <dgm:spPr/>
    </dgm:pt>
    <dgm:pt modelId="{AECB7B07-9053-4A4D-AFAC-B74D6C761DB6}" type="pres">
      <dgm:prSet presAssocID="{DB65A888-7DBF-4FAD-A20B-4EA6CA4DC251}" presName="spaceBetweenRectangles" presStyleCnt="0"/>
      <dgm:spPr/>
    </dgm:pt>
    <dgm:pt modelId="{027EE17F-0F2E-45F8-BC5E-1F2F0917AF9E}" type="pres">
      <dgm:prSet presAssocID="{4A747536-B26D-42D3-9759-AD1EC8211507}" presName="composite" presStyleCnt="0"/>
      <dgm:spPr/>
    </dgm:pt>
    <dgm:pt modelId="{1E6395AE-AFE7-459C-A111-8ACC4FEFE9A9}" type="pres">
      <dgm:prSet presAssocID="{4A747536-B26D-42D3-9759-AD1EC8211507}" presName="Parent1" presStyleLbl="node1" presStyleIdx="4" presStyleCnt="6">
        <dgm:presLayoutVars>
          <dgm:chMax val="1"/>
          <dgm:chPref val="1"/>
          <dgm:bulletEnabled val="1"/>
        </dgm:presLayoutVars>
      </dgm:prSet>
      <dgm:spPr/>
    </dgm:pt>
    <dgm:pt modelId="{A5A5E29A-5991-4E7C-BB2B-19E725CA8CA9}" type="pres">
      <dgm:prSet presAssocID="{4A747536-B26D-42D3-9759-AD1EC8211507}" presName="Childtext1" presStyleLbl="revTx" presStyleIdx="2" presStyleCnt="3">
        <dgm:presLayoutVars>
          <dgm:chMax val="0"/>
          <dgm:chPref val="0"/>
          <dgm:bulletEnabled val="1"/>
        </dgm:presLayoutVars>
      </dgm:prSet>
      <dgm:spPr/>
    </dgm:pt>
    <dgm:pt modelId="{CA536DF9-3FA3-458D-BAAE-EC9C99A157DA}" type="pres">
      <dgm:prSet presAssocID="{4A747536-B26D-42D3-9759-AD1EC8211507}" presName="BalanceSpacing" presStyleCnt="0"/>
      <dgm:spPr/>
    </dgm:pt>
    <dgm:pt modelId="{F1C8EF61-072C-4B32-A4CF-99C66F1249C1}" type="pres">
      <dgm:prSet presAssocID="{4A747536-B26D-42D3-9759-AD1EC8211507}" presName="BalanceSpacing1" presStyleCnt="0"/>
      <dgm:spPr/>
    </dgm:pt>
    <dgm:pt modelId="{86E13FF6-8915-4B2E-AE6B-10B463E9E351}" type="pres">
      <dgm:prSet presAssocID="{248CC18F-45EE-4AC7-A6FC-46B3C0360E18}" presName="Accent1Text" presStyleLbl="node1" presStyleIdx="5" presStyleCnt="6"/>
      <dgm:spPr/>
    </dgm:pt>
  </dgm:ptLst>
  <dgm:cxnLst>
    <dgm:cxn modelId="{0FA59C00-015D-4DA2-B52B-630AFB7292E5}" type="presOf" srcId="{248CC18F-45EE-4AC7-A6FC-46B3C0360E18}" destId="{86E13FF6-8915-4B2E-AE6B-10B463E9E351}" srcOrd="0" destOrd="0" presId="urn:microsoft.com/office/officeart/2008/layout/AlternatingHexagons"/>
    <dgm:cxn modelId="{E4E1DB41-E9D4-4BAE-A5BC-074BC1D55578}" type="presOf" srcId="{579583B2-8F92-4749-ACC7-6B2E5945675D}" destId="{3F6B71EA-FD2A-48C8-8582-8F9CBF6CB44D}" srcOrd="0" destOrd="0" presId="urn:microsoft.com/office/officeart/2008/layout/AlternatingHexagons"/>
    <dgm:cxn modelId="{F1F3106D-4500-4432-B421-8351384FE3CB}" srcId="{01DA7B89-98E7-4F2D-8AFF-83B0475D8238}" destId="{579583B2-8F92-4749-ACC7-6B2E5945675D}" srcOrd="0" destOrd="0" parTransId="{92FDC0E3-1610-447A-B507-201EB8A75247}" sibTransId="{6432BD9D-4752-4D34-B47B-2BBAB00B49FA}"/>
    <dgm:cxn modelId="{B253A450-85B0-4772-ABF7-1926A7604086}" type="presOf" srcId="{EDC2B3DD-F218-46C9-B6B1-6B81F25DC242}" destId="{B0FCFC08-3EF4-48B7-9E1A-FBCDC349C862}" srcOrd="0" destOrd="0" presId="urn:microsoft.com/office/officeart/2008/layout/AlternatingHexagons"/>
    <dgm:cxn modelId="{86C29C74-BE7D-44ED-A663-672EDB97E1C3}" srcId="{01DA7B89-98E7-4F2D-8AFF-83B0475D8238}" destId="{4A747536-B26D-42D3-9759-AD1EC8211507}" srcOrd="2" destOrd="0" parTransId="{1A86026D-BD11-4073-80FE-89719E58467C}" sibTransId="{248CC18F-45EE-4AC7-A6FC-46B3C0360E18}"/>
    <dgm:cxn modelId="{FB664D7D-A186-4334-80A8-46851120CC2A}" type="presOf" srcId="{6432BD9D-4752-4D34-B47B-2BBAB00B49FA}" destId="{67547C30-FC24-4BE5-B100-C66CD6160D4C}" srcOrd="0" destOrd="0" presId="urn:microsoft.com/office/officeart/2008/layout/AlternatingHexagons"/>
    <dgm:cxn modelId="{35414CE2-C773-4C95-960B-A01147FC010F}" type="presOf" srcId="{4A747536-B26D-42D3-9759-AD1EC8211507}" destId="{1E6395AE-AFE7-459C-A111-8ACC4FEFE9A9}" srcOrd="0" destOrd="0" presId="urn:microsoft.com/office/officeart/2008/layout/AlternatingHexagons"/>
    <dgm:cxn modelId="{28438AE3-7FDD-4D6C-8D4C-B73077779DA4}" type="presOf" srcId="{DB65A888-7DBF-4FAD-A20B-4EA6CA4DC251}" destId="{B317BB9C-0015-4291-8ED5-C9DC5D861568}" srcOrd="0" destOrd="0" presId="urn:microsoft.com/office/officeart/2008/layout/AlternatingHexagons"/>
    <dgm:cxn modelId="{69B8BFF2-CFBE-4DFE-BAC3-2D6BE5090865}" type="presOf" srcId="{01DA7B89-98E7-4F2D-8AFF-83B0475D8238}" destId="{89BE14ED-EDB7-4F78-BBA9-088660789F5B}" srcOrd="0" destOrd="0" presId="urn:microsoft.com/office/officeart/2008/layout/AlternatingHexagons"/>
    <dgm:cxn modelId="{FFD2EDFF-30ED-4486-850F-A61D43C3EAD8}" srcId="{01DA7B89-98E7-4F2D-8AFF-83B0475D8238}" destId="{EDC2B3DD-F218-46C9-B6B1-6B81F25DC242}" srcOrd="1" destOrd="0" parTransId="{A7EFC946-FB32-4EF3-8F1D-91111F4D6EAA}" sibTransId="{DB65A888-7DBF-4FAD-A20B-4EA6CA4DC251}"/>
    <dgm:cxn modelId="{65A3877B-C9C5-492D-A054-C80FB852F223}" type="presParOf" srcId="{89BE14ED-EDB7-4F78-BBA9-088660789F5B}" destId="{2618400A-BA2A-4667-8E6B-B63505FACEDE}" srcOrd="0" destOrd="0" presId="urn:microsoft.com/office/officeart/2008/layout/AlternatingHexagons"/>
    <dgm:cxn modelId="{B3D3176F-90CA-43F4-98DA-01D4CA2A0A86}" type="presParOf" srcId="{2618400A-BA2A-4667-8E6B-B63505FACEDE}" destId="{3F6B71EA-FD2A-48C8-8582-8F9CBF6CB44D}" srcOrd="0" destOrd="0" presId="urn:microsoft.com/office/officeart/2008/layout/AlternatingHexagons"/>
    <dgm:cxn modelId="{C7C5A1FB-593C-45EB-BCA2-02467BB4D648}" type="presParOf" srcId="{2618400A-BA2A-4667-8E6B-B63505FACEDE}" destId="{1EC91FA6-B6BE-4B95-B7BE-788C075DA41F}" srcOrd="1" destOrd="0" presId="urn:microsoft.com/office/officeart/2008/layout/AlternatingHexagons"/>
    <dgm:cxn modelId="{BBB08E35-35BF-4127-91AE-2B2799D03F9E}" type="presParOf" srcId="{2618400A-BA2A-4667-8E6B-B63505FACEDE}" destId="{AC5B5A26-F076-40F6-A425-1A434C97B2DF}" srcOrd="2" destOrd="0" presId="urn:microsoft.com/office/officeart/2008/layout/AlternatingHexagons"/>
    <dgm:cxn modelId="{A40B1C30-D6DF-4910-9C90-9868FA489A2F}" type="presParOf" srcId="{2618400A-BA2A-4667-8E6B-B63505FACEDE}" destId="{928B917C-857A-4B66-9867-FCAA48B7E35D}" srcOrd="3" destOrd="0" presId="urn:microsoft.com/office/officeart/2008/layout/AlternatingHexagons"/>
    <dgm:cxn modelId="{F155569D-1621-470F-9F0D-54DD570FF05C}" type="presParOf" srcId="{2618400A-BA2A-4667-8E6B-B63505FACEDE}" destId="{67547C30-FC24-4BE5-B100-C66CD6160D4C}" srcOrd="4" destOrd="0" presId="urn:microsoft.com/office/officeart/2008/layout/AlternatingHexagons"/>
    <dgm:cxn modelId="{94B16538-8BDF-42FD-8630-D3D7FA54CAD6}" type="presParOf" srcId="{89BE14ED-EDB7-4F78-BBA9-088660789F5B}" destId="{B745D46A-5D02-4382-9BB0-687673929F32}" srcOrd="1" destOrd="0" presId="urn:microsoft.com/office/officeart/2008/layout/AlternatingHexagons"/>
    <dgm:cxn modelId="{3825E14A-A479-4436-A321-CD899F8225F1}" type="presParOf" srcId="{89BE14ED-EDB7-4F78-BBA9-088660789F5B}" destId="{FCF295E4-ACFC-45A5-8771-DEF16B90009A}" srcOrd="2" destOrd="0" presId="urn:microsoft.com/office/officeart/2008/layout/AlternatingHexagons"/>
    <dgm:cxn modelId="{DD28C6EE-AEF1-4590-B255-1E19600E25ED}" type="presParOf" srcId="{FCF295E4-ACFC-45A5-8771-DEF16B90009A}" destId="{B0FCFC08-3EF4-48B7-9E1A-FBCDC349C862}" srcOrd="0" destOrd="0" presId="urn:microsoft.com/office/officeart/2008/layout/AlternatingHexagons"/>
    <dgm:cxn modelId="{3CBE9CDA-69F6-4C57-9DD8-D64953463109}" type="presParOf" srcId="{FCF295E4-ACFC-45A5-8771-DEF16B90009A}" destId="{16FEE5E4-939B-47E9-829B-2F5587938EA4}" srcOrd="1" destOrd="0" presId="urn:microsoft.com/office/officeart/2008/layout/AlternatingHexagons"/>
    <dgm:cxn modelId="{70B91684-C555-4388-A89C-2E0EE05F8061}" type="presParOf" srcId="{FCF295E4-ACFC-45A5-8771-DEF16B90009A}" destId="{745E77E4-CB3B-413E-98D9-694F9993A0CE}" srcOrd="2" destOrd="0" presId="urn:microsoft.com/office/officeart/2008/layout/AlternatingHexagons"/>
    <dgm:cxn modelId="{625FC056-2C5A-4553-98D5-2DC71D20CAF1}" type="presParOf" srcId="{FCF295E4-ACFC-45A5-8771-DEF16B90009A}" destId="{9CF44B35-303D-4113-827E-68F24D6227F1}" srcOrd="3" destOrd="0" presId="urn:microsoft.com/office/officeart/2008/layout/AlternatingHexagons"/>
    <dgm:cxn modelId="{BE3326BB-F62C-44C0-A3FE-45CD34E0A570}" type="presParOf" srcId="{FCF295E4-ACFC-45A5-8771-DEF16B90009A}" destId="{B317BB9C-0015-4291-8ED5-C9DC5D861568}" srcOrd="4" destOrd="0" presId="urn:microsoft.com/office/officeart/2008/layout/AlternatingHexagons"/>
    <dgm:cxn modelId="{4AACD245-A732-4044-B7F9-0174EFE80EF5}" type="presParOf" srcId="{89BE14ED-EDB7-4F78-BBA9-088660789F5B}" destId="{AECB7B07-9053-4A4D-AFAC-B74D6C761DB6}" srcOrd="3" destOrd="0" presId="urn:microsoft.com/office/officeart/2008/layout/AlternatingHexagons"/>
    <dgm:cxn modelId="{D56B4D57-292D-4995-8528-5F0F2B3BE5BA}" type="presParOf" srcId="{89BE14ED-EDB7-4F78-BBA9-088660789F5B}" destId="{027EE17F-0F2E-45F8-BC5E-1F2F0917AF9E}" srcOrd="4" destOrd="0" presId="urn:microsoft.com/office/officeart/2008/layout/AlternatingHexagons"/>
    <dgm:cxn modelId="{6CFEE6E2-56E4-4978-9233-8F260F8645B2}" type="presParOf" srcId="{027EE17F-0F2E-45F8-BC5E-1F2F0917AF9E}" destId="{1E6395AE-AFE7-459C-A111-8ACC4FEFE9A9}" srcOrd="0" destOrd="0" presId="urn:microsoft.com/office/officeart/2008/layout/AlternatingHexagons"/>
    <dgm:cxn modelId="{010C5A52-3234-48F8-AF2F-B510EFEF8B67}" type="presParOf" srcId="{027EE17F-0F2E-45F8-BC5E-1F2F0917AF9E}" destId="{A5A5E29A-5991-4E7C-BB2B-19E725CA8CA9}" srcOrd="1" destOrd="0" presId="urn:microsoft.com/office/officeart/2008/layout/AlternatingHexagons"/>
    <dgm:cxn modelId="{786D392B-47C1-4B0F-842E-C4EC7778532B}" type="presParOf" srcId="{027EE17F-0F2E-45F8-BC5E-1F2F0917AF9E}" destId="{CA536DF9-3FA3-458D-BAAE-EC9C99A157DA}" srcOrd="2" destOrd="0" presId="urn:microsoft.com/office/officeart/2008/layout/AlternatingHexagons"/>
    <dgm:cxn modelId="{26932A35-0579-4E79-9E0E-C9E4433AF77C}" type="presParOf" srcId="{027EE17F-0F2E-45F8-BC5E-1F2F0917AF9E}" destId="{F1C8EF61-072C-4B32-A4CF-99C66F1249C1}" srcOrd="3" destOrd="0" presId="urn:microsoft.com/office/officeart/2008/layout/AlternatingHexagons"/>
    <dgm:cxn modelId="{376D1649-0637-4390-B78F-AF3E16155D0E}" type="presParOf" srcId="{027EE17F-0F2E-45F8-BC5E-1F2F0917AF9E}" destId="{86E13FF6-8915-4B2E-AE6B-10B463E9E351}"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40F5A5-F06C-4DE6-B1D2-2A3D5B7DF059}" type="doc">
      <dgm:prSet loTypeId="urn:microsoft.com/office/officeart/2005/8/layout/pList2" loCatId="list" qsTypeId="urn:microsoft.com/office/officeart/2005/8/quickstyle/simple1" qsCatId="simple" csTypeId="urn:microsoft.com/office/officeart/2005/8/colors/accent1_2" csCatId="accent1" phldr="1"/>
      <dgm:spPr/>
    </dgm:pt>
    <dgm:pt modelId="{636F5115-FCFD-4FE6-A737-B577B4CA4CCC}">
      <dgm:prSet phldrT="[Text]" custT="1"/>
      <dgm:spPr/>
      <dgm:t>
        <a:bodyPr/>
        <a:lstStyle/>
        <a:p>
          <a:r>
            <a:rPr lang="en-US" sz="2000" b="1" dirty="0"/>
            <a:t>Vim Study</a:t>
          </a:r>
        </a:p>
        <a:p>
          <a:r>
            <a:rPr lang="en-US" sz="1700" dirty="0"/>
            <a:t>1. Sample size is 7500 and conducted for 2 times</a:t>
          </a:r>
        </a:p>
        <a:p>
          <a:r>
            <a:rPr lang="en-US" sz="1700" dirty="0"/>
            <a:t>2. Quality checking of dishwash bar and liquid bar</a:t>
          </a:r>
        </a:p>
      </dgm:t>
    </dgm:pt>
    <dgm:pt modelId="{15CA1E54-C587-40BA-8041-79A5FEC30791}" type="parTrans" cxnId="{E78A10C4-E59C-4A05-9E68-B7F463AA00AA}">
      <dgm:prSet/>
      <dgm:spPr/>
      <dgm:t>
        <a:bodyPr/>
        <a:lstStyle/>
        <a:p>
          <a:endParaRPr lang="en-US"/>
        </a:p>
      </dgm:t>
    </dgm:pt>
    <dgm:pt modelId="{6D4F63FA-9691-4DB2-A35D-184DD8B14187}" type="sibTrans" cxnId="{E78A10C4-E59C-4A05-9E68-B7F463AA00AA}">
      <dgm:prSet/>
      <dgm:spPr/>
      <dgm:t>
        <a:bodyPr/>
        <a:lstStyle/>
        <a:p>
          <a:endParaRPr lang="en-US"/>
        </a:p>
      </dgm:t>
    </dgm:pt>
    <dgm:pt modelId="{8BF5EE0F-C090-4265-BC67-C49ECE8786A4}">
      <dgm:prSet phldrT="[Text]" custT="1"/>
      <dgm:spPr/>
      <dgm:t>
        <a:bodyPr/>
        <a:lstStyle/>
        <a:p>
          <a:r>
            <a:rPr lang="en-US" sz="2000" b="1" dirty="0"/>
            <a:t>Toothpaste Study (</a:t>
          </a:r>
          <a:r>
            <a:rPr lang="en-US" sz="1600" b="1" dirty="0"/>
            <a:t>Hailee Cup)</a:t>
          </a:r>
        </a:p>
        <a:p>
          <a:r>
            <a:rPr lang="en-US" sz="1700" dirty="0"/>
            <a:t>1. Sample size was 5000 and conducted for two times</a:t>
          </a:r>
        </a:p>
        <a:p>
          <a:r>
            <a:rPr lang="en-US" sz="1700" dirty="0"/>
            <a:t>2. Objective is to launch new variant of close up toothpaste</a:t>
          </a:r>
        </a:p>
        <a:p>
          <a:r>
            <a:rPr lang="en-US" sz="1700" dirty="0"/>
            <a:t>3. Dhaka, Chittagong and </a:t>
          </a:r>
          <a:r>
            <a:rPr lang="en-US" sz="1700" dirty="0" err="1"/>
            <a:t>Rajshahi</a:t>
          </a:r>
          <a:r>
            <a:rPr lang="en-US" sz="1700" dirty="0"/>
            <a:t> were center</a:t>
          </a:r>
        </a:p>
      </dgm:t>
    </dgm:pt>
    <dgm:pt modelId="{E162858A-1DA7-4B71-BAB2-BBE6267A1724}" type="parTrans" cxnId="{72E937AC-2602-45BE-8CE0-F4552410870E}">
      <dgm:prSet/>
      <dgm:spPr/>
      <dgm:t>
        <a:bodyPr/>
        <a:lstStyle/>
        <a:p>
          <a:endParaRPr lang="en-US"/>
        </a:p>
      </dgm:t>
    </dgm:pt>
    <dgm:pt modelId="{A241204B-77A3-439A-BD97-B180ACF0B5EF}" type="sibTrans" cxnId="{72E937AC-2602-45BE-8CE0-F4552410870E}">
      <dgm:prSet/>
      <dgm:spPr/>
      <dgm:t>
        <a:bodyPr/>
        <a:lstStyle/>
        <a:p>
          <a:endParaRPr lang="en-US"/>
        </a:p>
      </dgm:t>
    </dgm:pt>
    <dgm:pt modelId="{BC644902-4BFC-4968-B248-E26FCD29D166}">
      <dgm:prSet phldrT="[Text]" custT="1"/>
      <dgm:spPr/>
      <dgm:t>
        <a:bodyPr/>
        <a:lstStyle/>
        <a:p>
          <a:r>
            <a:rPr lang="en-US" sz="2000" b="1" dirty="0"/>
            <a:t>Glow &amp; Lovely Study</a:t>
          </a:r>
        </a:p>
        <a:p>
          <a:r>
            <a:rPr lang="en-US" sz="1700" dirty="0"/>
            <a:t>1. Sample size was around 1480 and conducted for two times</a:t>
          </a:r>
        </a:p>
        <a:p>
          <a:r>
            <a:rPr lang="en-US" sz="1700" dirty="0"/>
            <a:t>2. Objective is to launch new variant of Fair &amp; Lovely Fairness Cream</a:t>
          </a:r>
        </a:p>
      </dgm:t>
    </dgm:pt>
    <dgm:pt modelId="{D4F22207-7341-493E-B8A2-C531C8FD2183}" type="parTrans" cxnId="{B7DAD767-D6E2-4E30-A0B2-5695ED42058F}">
      <dgm:prSet/>
      <dgm:spPr/>
      <dgm:t>
        <a:bodyPr/>
        <a:lstStyle/>
        <a:p>
          <a:endParaRPr lang="en-US"/>
        </a:p>
      </dgm:t>
    </dgm:pt>
    <dgm:pt modelId="{3C374149-67C4-4F7D-BA99-C56DC9632D9B}" type="sibTrans" cxnId="{B7DAD767-D6E2-4E30-A0B2-5695ED42058F}">
      <dgm:prSet/>
      <dgm:spPr/>
      <dgm:t>
        <a:bodyPr/>
        <a:lstStyle/>
        <a:p>
          <a:endParaRPr lang="en-US"/>
        </a:p>
      </dgm:t>
    </dgm:pt>
    <dgm:pt modelId="{D9BA51F9-7945-424B-BCA9-ADDBE5A1ECA0}" type="pres">
      <dgm:prSet presAssocID="{A640F5A5-F06C-4DE6-B1D2-2A3D5B7DF059}" presName="Name0" presStyleCnt="0">
        <dgm:presLayoutVars>
          <dgm:dir/>
          <dgm:resizeHandles val="exact"/>
        </dgm:presLayoutVars>
      </dgm:prSet>
      <dgm:spPr/>
    </dgm:pt>
    <dgm:pt modelId="{66FD209F-7644-40FF-8951-4AAA78DA4740}" type="pres">
      <dgm:prSet presAssocID="{A640F5A5-F06C-4DE6-B1D2-2A3D5B7DF059}" presName="bkgdShp" presStyleLbl="alignAccFollowNode1" presStyleIdx="0" presStyleCnt="1"/>
      <dgm:spPr/>
    </dgm:pt>
    <dgm:pt modelId="{64622B3F-FFC4-4210-8A44-E54AF2D7A646}" type="pres">
      <dgm:prSet presAssocID="{A640F5A5-F06C-4DE6-B1D2-2A3D5B7DF059}" presName="linComp" presStyleCnt="0"/>
      <dgm:spPr/>
    </dgm:pt>
    <dgm:pt modelId="{7453CEAC-49F1-46AD-A8A5-A7DD02460214}" type="pres">
      <dgm:prSet presAssocID="{636F5115-FCFD-4FE6-A737-B577B4CA4CCC}" presName="compNode" presStyleCnt="0"/>
      <dgm:spPr/>
    </dgm:pt>
    <dgm:pt modelId="{A7D51BA9-2003-46B4-B81D-DEFDE4B6CCF8}" type="pres">
      <dgm:prSet presAssocID="{636F5115-FCFD-4FE6-A737-B577B4CA4CCC}" presName="node" presStyleLbl="node1" presStyleIdx="0" presStyleCnt="3">
        <dgm:presLayoutVars>
          <dgm:bulletEnabled val="1"/>
        </dgm:presLayoutVars>
      </dgm:prSet>
      <dgm:spPr/>
    </dgm:pt>
    <dgm:pt modelId="{CE7A60EA-E090-4A17-A7E6-8D6A780DAF7F}" type="pres">
      <dgm:prSet presAssocID="{636F5115-FCFD-4FE6-A737-B577B4CA4CCC}" presName="invisiNode" presStyleLbl="node1" presStyleIdx="0" presStyleCnt="3"/>
      <dgm:spPr/>
    </dgm:pt>
    <dgm:pt modelId="{CA9263BA-1737-4F27-85DC-DED1F6F0DF01}" type="pres">
      <dgm:prSet presAssocID="{636F5115-FCFD-4FE6-A737-B577B4CA4CCC}" presName="imagNode" presStyleLbl="fgImgPlace1" presStyleIdx="0" presStyleCnt="3"/>
      <dgm:spPr/>
    </dgm:pt>
    <dgm:pt modelId="{F8386A70-CC69-4C7C-B737-06E5A95AE821}" type="pres">
      <dgm:prSet presAssocID="{6D4F63FA-9691-4DB2-A35D-184DD8B14187}" presName="sibTrans" presStyleLbl="sibTrans2D1" presStyleIdx="0" presStyleCnt="0"/>
      <dgm:spPr/>
    </dgm:pt>
    <dgm:pt modelId="{D3940E2B-DB6E-4E1F-849D-E7BC6639F712}" type="pres">
      <dgm:prSet presAssocID="{8BF5EE0F-C090-4265-BC67-C49ECE8786A4}" presName="compNode" presStyleCnt="0"/>
      <dgm:spPr/>
    </dgm:pt>
    <dgm:pt modelId="{6B9D78DA-DFD5-4273-B545-73739DAB8760}" type="pres">
      <dgm:prSet presAssocID="{8BF5EE0F-C090-4265-BC67-C49ECE8786A4}" presName="node" presStyleLbl="node1" presStyleIdx="1" presStyleCnt="3">
        <dgm:presLayoutVars>
          <dgm:bulletEnabled val="1"/>
        </dgm:presLayoutVars>
      </dgm:prSet>
      <dgm:spPr/>
    </dgm:pt>
    <dgm:pt modelId="{4A25866C-4781-49E4-BCA5-3649AD2CC83B}" type="pres">
      <dgm:prSet presAssocID="{8BF5EE0F-C090-4265-BC67-C49ECE8786A4}" presName="invisiNode" presStyleLbl="node1" presStyleIdx="1" presStyleCnt="3"/>
      <dgm:spPr/>
    </dgm:pt>
    <dgm:pt modelId="{2117161E-C36B-4B53-A947-1939F877C0AD}" type="pres">
      <dgm:prSet presAssocID="{8BF5EE0F-C090-4265-BC67-C49ECE8786A4}" presName="imagNode" presStyleLbl="fgImgPlace1" presStyleIdx="1" presStyleCnt="3"/>
      <dgm:spPr/>
    </dgm:pt>
    <dgm:pt modelId="{6D56FFDC-744F-4E06-A0C3-82166AE445EB}" type="pres">
      <dgm:prSet presAssocID="{A241204B-77A3-439A-BD97-B180ACF0B5EF}" presName="sibTrans" presStyleLbl="sibTrans2D1" presStyleIdx="0" presStyleCnt="0"/>
      <dgm:spPr/>
    </dgm:pt>
    <dgm:pt modelId="{81B5763D-9832-47EA-AD77-C4AC0B18D55F}" type="pres">
      <dgm:prSet presAssocID="{BC644902-4BFC-4968-B248-E26FCD29D166}" presName="compNode" presStyleCnt="0"/>
      <dgm:spPr/>
    </dgm:pt>
    <dgm:pt modelId="{555940E2-D950-4EB5-A5DF-7825A11F9120}" type="pres">
      <dgm:prSet presAssocID="{BC644902-4BFC-4968-B248-E26FCD29D166}" presName="node" presStyleLbl="node1" presStyleIdx="2" presStyleCnt="3">
        <dgm:presLayoutVars>
          <dgm:bulletEnabled val="1"/>
        </dgm:presLayoutVars>
      </dgm:prSet>
      <dgm:spPr/>
    </dgm:pt>
    <dgm:pt modelId="{F9D545AB-3C9A-4878-916B-159C83C150C6}" type="pres">
      <dgm:prSet presAssocID="{BC644902-4BFC-4968-B248-E26FCD29D166}" presName="invisiNode" presStyleLbl="node1" presStyleIdx="2" presStyleCnt="3"/>
      <dgm:spPr/>
    </dgm:pt>
    <dgm:pt modelId="{18D558BB-C55D-4234-B19E-6860E11A1A30}" type="pres">
      <dgm:prSet presAssocID="{BC644902-4BFC-4968-B248-E26FCD29D166}" presName="imagNode" presStyleLbl="fgImgPlace1" presStyleIdx="2" presStyleCnt="3"/>
      <dgm:spPr/>
    </dgm:pt>
  </dgm:ptLst>
  <dgm:cxnLst>
    <dgm:cxn modelId="{B7DAD767-D6E2-4E30-A0B2-5695ED42058F}" srcId="{A640F5A5-F06C-4DE6-B1D2-2A3D5B7DF059}" destId="{BC644902-4BFC-4968-B248-E26FCD29D166}" srcOrd="2" destOrd="0" parTransId="{D4F22207-7341-493E-B8A2-C531C8FD2183}" sibTransId="{3C374149-67C4-4F7D-BA99-C56DC9632D9B}"/>
    <dgm:cxn modelId="{E526F593-63BB-4571-9FB9-02536D533689}" type="presOf" srcId="{BC644902-4BFC-4968-B248-E26FCD29D166}" destId="{555940E2-D950-4EB5-A5DF-7825A11F9120}" srcOrd="0" destOrd="0" presId="urn:microsoft.com/office/officeart/2005/8/layout/pList2"/>
    <dgm:cxn modelId="{389894A2-9B0B-4150-BD53-2A7FAB23A708}" type="presOf" srcId="{8BF5EE0F-C090-4265-BC67-C49ECE8786A4}" destId="{6B9D78DA-DFD5-4273-B545-73739DAB8760}" srcOrd="0" destOrd="0" presId="urn:microsoft.com/office/officeart/2005/8/layout/pList2"/>
    <dgm:cxn modelId="{72E937AC-2602-45BE-8CE0-F4552410870E}" srcId="{A640F5A5-F06C-4DE6-B1D2-2A3D5B7DF059}" destId="{8BF5EE0F-C090-4265-BC67-C49ECE8786A4}" srcOrd="1" destOrd="0" parTransId="{E162858A-1DA7-4B71-BAB2-BBE6267A1724}" sibTransId="{A241204B-77A3-439A-BD97-B180ACF0B5EF}"/>
    <dgm:cxn modelId="{E78A10C4-E59C-4A05-9E68-B7F463AA00AA}" srcId="{A640F5A5-F06C-4DE6-B1D2-2A3D5B7DF059}" destId="{636F5115-FCFD-4FE6-A737-B577B4CA4CCC}" srcOrd="0" destOrd="0" parTransId="{15CA1E54-C587-40BA-8041-79A5FEC30791}" sibTransId="{6D4F63FA-9691-4DB2-A35D-184DD8B14187}"/>
    <dgm:cxn modelId="{FB60F7DC-1006-4940-96D8-CA76E657B54F}" type="presOf" srcId="{6D4F63FA-9691-4DB2-A35D-184DD8B14187}" destId="{F8386A70-CC69-4C7C-B737-06E5A95AE821}" srcOrd="0" destOrd="0" presId="urn:microsoft.com/office/officeart/2005/8/layout/pList2"/>
    <dgm:cxn modelId="{7D883FDE-2F14-4D47-BFFD-D1E1990A8924}" type="presOf" srcId="{A241204B-77A3-439A-BD97-B180ACF0B5EF}" destId="{6D56FFDC-744F-4E06-A0C3-82166AE445EB}" srcOrd="0" destOrd="0" presId="urn:microsoft.com/office/officeart/2005/8/layout/pList2"/>
    <dgm:cxn modelId="{B70D60E2-7CDF-47A4-8F60-9A3AB6DD2B21}" type="presOf" srcId="{636F5115-FCFD-4FE6-A737-B577B4CA4CCC}" destId="{A7D51BA9-2003-46B4-B81D-DEFDE4B6CCF8}" srcOrd="0" destOrd="0" presId="urn:microsoft.com/office/officeart/2005/8/layout/pList2"/>
    <dgm:cxn modelId="{45A9F1EF-6C07-41BE-9752-263C9206A6F8}" type="presOf" srcId="{A640F5A5-F06C-4DE6-B1D2-2A3D5B7DF059}" destId="{D9BA51F9-7945-424B-BCA9-ADDBE5A1ECA0}" srcOrd="0" destOrd="0" presId="urn:microsoft.com/office/officeart/2005/8/layout/pList2"/>
    <dgm:cxn modelId="{27184F68-15D1-4A45-823D-00259E19D502}" type="presParOf" srcId="{D9BA51F9-7945-424B-BCA9-ADDBE5A1ECA0}" destId="{66FD209F-7644-40FF-8951-4AAA78DA4740}" srcOrd="0" destOrd="0" presId="urn:microsoft.com/office/officeart/2005/8/layout/pList2"/>
    <dgm:cxn modelId="{E5A7770B-B074-4B01-A720-E37FE39DCED7}" type="presParOf" srcId="{D9BA51F9-7945-424B-BCA9-ADDBE5A1ECA0}" destId="{64622B3F-FFC4-4210-8A44-E54AF2D7A646}" srcOrd="1" destOrd="0" presId="urn:microsoft.com/office/officeart/2005/8/layout/pList2"/>
    <dgm:cxn modelId="{521C5391-4E08-4611-9FE9-87048EB52109}" type="presParOf" srcId="{64622B3F-FFC4-4210-8A44-E54AF2D7A646}" destId="{7453CEAC-49F1-46AD-A8A5-A7DD02460214}" srcOrd="0" destOrd="0" presId="urn:microsoft.com/office/officeart/2005/8/layout/pList2"/>
    <dgm:cxn modelId="{33285193-16AE-437D-B0EB-8811479C25AE}" type="presParOf" srcId="{7453CEAC-49F1-46AD-A8A5-A7DD02460214}" destId="{A7D51BA9-2003-46B4-B81D-DEFDE4B6CCF8}" srcOrd="0" destOrd="0" presId="urn:microsoft.com/office/officeart/2005/8/layout/pList2"/>
    <dgm:cxn modelId="{479D71B3-C06E-4926-893D-C1391CB65518}" type="presParOf" srcId="{7453CEAC-49F1-46AD-A8A5-A7DD02460214}" destId="{CE7A60EA-E090-4A17-A7E6-8D6A780DAF7F}" srcOrd="1" destOrd="0" presId="urn:microsoft.com/office/officeart/2005/8/layout/pList2"/>
    <dgm:cxn modelId="{34425E8E-8607-472D-8387-01A89E2396BE}" type="presParOf" srcId="{7453CEAC-49F1-46AD-A8A5-A7DD02460214}" destId="{CA9263BA-1737-4F27-85DC-DED1F6F0DF01}" srcOrd="2" destOrd="0" presId="urn:microsoft.com/office/officeart/2005/8/layout/pList2"/>
    <dgm:cxn modelId="{2F667A47-4931-488C-B520-9ED211ABF8E4}" type="presParOf" srcId="{64622B3F-FFC4-4210-8A44-E54AF2D7A646}" destId="{F8386A70-CC69-4C7C-B737-06E5A95AE821}" srcOrd="1" destOrd="0" presId="urn:microsoft.com/office/officeart/2005/8/layout/pList2"/>
    <dgm:cxn modelId="{1A067C53-536C-4384-BE1E-3CF82EBD092B}" type="presParOf" srcId="{64622B3F-FFC4-4210-8A44-E54AF2D7A646}" destId="{D3940E2B-DB6E-4E1F-849D-E7BC6639F712}" srcOrd="2" destOrd="0" presId="urn:microsoft.com/office/officeart/2005/8/layout/pList2"/>
    <dgm:cxn modelId="{4DA48B3C-F4ED-41B1-97B7-9198A031D4A8}" type="presParOf" srcId="{D3940E2B-DB6E-4E1F-849D-E7BC6639F712}" destId="{6B9D78DA-DFD5-4273-B545-73739DAB8760}" srcOrd="0" destOrd="0" presId="urn:microsoft.com/office/officeart/2005/8/layout/pList2"/>
    <dgm:cxn modelId="{F9EDA241-2D99-46CD-8575-1D88674D86D3}" type="presParOf" srcId="{D3940E2B-DB6E-4E1F-849D-E7BC6639F712}" destId="{4A25866C-4781-49E4-BCA5-3649AD2CC83B}" srcOrd="1" destOrd="0" presId="urn:microsoft.com/office/officeart/2005/8/layout/pList2"/>
    <dgm:cxn modelId="{1C906C99-4697-4943-A60A-5EDE9E0F5763}" type="presParOf" srcId="{D3940E2B-DB6E-4E1F-849D-E7BC6639F712}" destId="{2117161E-C36B-4B53-A947-1939F877C0AD}" srcOrd="2" destOrd="0" presId="urn:microsoft.com/office/officeart/2005/8/layout/pList2"/>
    <dgm:cxn modelId="{B4580835-9460-43F0-80ED-1E7E0C64F1B3}" type="presParOf" srcId="{64622B3F-FFC4-4210-8A44-E54AF2D7A646}" destId="{6D56FFDC-744F-4E06-A0C3-82166AE445EB}" srcOrd="3" destOrd="0" presId="urn:microsoft.com/office/officeart/2005/8/layout/pList2"/>
    <dgm:cxn modelId="{0DA64CAD-8FC6-4DC5-936D-1EA368C1D175}" type="presParOf" srcId="{64622B3F-FFC4-4210-8A44-E54AF2D7A646}" destId="{81B5763D-9832-47EA-AD77-C4AC0B18D55F}" srcOrd="4" destOrd="0" presId="urn:microsoft.com/office/officeart/2005/8/layout/pList2"/>
    <dgm:cxn modelId="{CD08B0CD-6174-48CF-9C5A-2E74F251A4A4}" type="presParOf" srcId="{81B5763D-9832-47EA-AD77-C4AC0B18D55F}" destId="{555940E2-D950-4EB5-A5DF-7825A11F9120}" srcOrd="0" destOrd="0" presId="urn:microsoft.com/office/officeart/2005/8/layout/pList2"/>
    <dgm:cxn modelId="{37DB02AC-5C19-4E27-9CF6-0265DDEAF987}" type="presParOf" srcId="{81B5763D-9832-47EA-AD77-C4AC0B18D55F}" destId="{F9D545AB-3C9A-4878-916B-159C83C150C6}" srcOrd="1" destOrd="0" presId="urn:microsoft.com/office/officeart/2005/8/layout/pList2"/>
    <dgm:cxn modelId="{0D552704-050C-4ED7-8822-864080AEB413}" type="presParOf" srcId="{81B5763D-9832-47EA-AD77-C4AC0B18D55F}" destId="{18D558BB-C55D-4234-B19E-6860E11A1A30}" srcOrd="2" destOrd="0" presId="urn:microsoft.com/office/officeart/2005/8/layout/p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D0397-A5E4-4587-A40F-C05A992D3AC7}">
      <dsp:nvSpPr>
        <dsp:cNvPr id="0" name=""/>
        <dsp:cNvSpPr/>
      </dsp:nvSpPr>
      <dsp:spPr>
        <a:xfrm rot="16200000">
          <a:off x="-273367" y="442271"/>
          <a:ext cx="2736092" cy="218726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Qualitative Research</a:t>
          </a:r>
        </a:p>
      </dsp:txBody>
      <dsp:txXfrm rot="5400000">
        <a:off x="1045" y="715077"/>
        <a:ext cx="2187268" cy="1641656"/>
      </dsp:txXfrm>
    </dsp:sp>
    <dsp:sp modelId="{BDB3C76A-4035-445D-8A87-0B356F9628ED}">
      <dsp:nvSpPr>
        <dsp:cNvPr id="0" name=""/>
        <dsp:cNvSpPr/>
      </dsp:nvSpPr>
      <dsp:spPr>
        <a:xfrm rot="16200000">
          <a:off x="2003960" y="777231"/>
          <a:ext cx="2400374" cy="151734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Quantitative Research</a:t>
          </a:r>
        </a:p>
      </dsp:txBody>
      <dsp:txXfrm rot="5400000">
        <a:off x="2445473" y="815793"/>
        <a:ext cx="1517348" cy="1440224"/>
      </dsp:txXfrm>
    </dsp:sp>
    <dsp:sp modelId="{B0CAB96D-ACFC-49C7-B27E-D9AE6A6077D1}">
      <dsp:nvSpPr>
        <dsp:cNvPr id="0" name=""/>
        <dsp:cNvSpPr/>
      </dsp:nvSpPr>
      <dsp:spPr>
        <a:xfrm rot="16200000">
          <a:off x="4049715" y="460306"/>
          <a:ext cx="2491730" cy="2151197"/>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683" bIns="0" numCol="1" spcCol="1270" anchor="ctr" anchorCtr="0">
          <a:noAutofit/>
        </a:bodyPr>
        <a:lstStyle/>
        <a:p>
          <a:pPr marL="0" lvl="0" indent="0" algn="ctr" defTabSz="844550">
            <a:lnSpc>
              <a:spcPct val="90000"/>
            </a:lnSpc>
            <a:spcBef>
              <a:spcPct val="0"/>
            </a:spcBef>
            <a:spcAft>
              <a:spcPct val="35000"/>
            </a:spcAft>
            <a:buNone/>
          </a:pPr>
          <a:r>
            <a:rPr lang="en-US" sz="1900" kern="1200" dirty="0"/>
            <a:t>Data Analysis and Report Writing </a:t>
          </a:r>
        </a:p>
      </dsp:txBody>
      <dsp:txXfrm rot="5400000">
        <a:off x="4219982" y="788385"/>
        <a:ext cx="2151197" cy="14950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Rin VIP Study</a:t>
          </a:r>
        </a:p>
        <a:p>
          <a:pPr marL="0" lvl="0" indent="0" algn="ctr" defTabSz="889000">
            <a:lnSpc>
              <a:spcPct val="90000"/>
            </a:lnSpc>
            <a:spcBef>
              <a:spcPct val="0"/>
            </a:spcBef>
            <a:spcAft>
              <a:spcPct val="35000"/>
            </a:spcAft>
            <a:buNone/>
          </a:pPr>
          <a:r>
            <a:rPr lang="en-US" sz="1600" kern="1200" dirty="0"/>
            <a:t>1. Sample size was 825, 434 and 1890 respectively</a:t>
          </a:r>
        </a:p>
        <a:p>
          <a:pPr marL="0" lvl="0" indent="0" algn="ctr" defTabSz="889000">
            <a:lnSpc>
              <a:spcPct val="90000"/>
            </a:lnSpc>
            <a:spcBef>
              <a:spcPct val="0"/>
            </a:spcBef>
            <a:spcAft>
              <a:spcPct val="35000"/>
            </a:spcAft>
            <a:buNone/>
          </a:pPr>
          <a:r>
            <a:rPr lang="en-US" sz="1600" kern="1200" dirty="0"/>
            <a:t>2. Objective is to launch Rin washing power with its new variants</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Surf Excel vs Rin Study</a:t>
          </a:r>
        </a:p>
        <a:p>
          <a:pPr marL="0" lvl="0" indent="0" algn="ctr" defTabSz="889000">
            <a:lnSpc>
              <a:spcPct val="90000"/>
            </a:lnSpc>
            <a:spcBef>
              <a:spcPct val="0"/>
            </a:spcBef>
            <a:spcAft>
              <a:spcPct val="35000"/>
            </a:spcAft>
            <a:buNone/>
          </a:pPr>
          <a:r>
            <a:rPr lang="en-US" sz="1600" kern="1200" dirty="0"/>
            <a:t>1. Sample size was 828</a:t>
          </a:r>
        </a:p>
        <a:p>
          <a:pPr marL="0" lvl="0" indent="0" algn="ctr" defTabSz="889000">
            <a:lnSpc>
              <a:spcPct val="90000"/>
            </a:lnSpc>
            <a:spcBef>
              <a:spcPct val="0"/>
            </a:spcBef>
            <a:spcAft>
              <a:spcPct val="35000"/>
            </a:spcAft>
            <a:buNone/>
          </a:pPr>
          <a:r>
            <a:rPr lang="en-US" sz="1600" kern="1200" dirty="0"/>
            <a:t>2. Objective is to development of washing powder</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Horlicks Study</a:t>
          </a:r>
        </a:p>
        <a:p>
          <a:pPr marL="0" lvl="0" indent="0" algn="ctr" defTabSz="889000">
            <a:lnSpc>
              <a:spcPct val="90000"/>
            </a:lnSpc>
            <a:spcBef>
              <a:spcPct val="0"/>
            </a:spcBef>
            <a:spcAft>
              <a:spcPct val="35000"/>
            </a:spcAft>
            <a:buNone/>
          </a:pPr>
          <a:r>
            <a:rPr lang="en-US" sz="1600" kern="1200" dirty="0"/>
            <a:t>1. Sample size was 850 and 350 respectively</a:t>
          </a:r>
        </a:p>
        <a:p>
          <a:pPr marL="0" lvl="0" indent="0" algn="ctr" defTabSz="889000">
            <a:lnSpc>
              <a:spcPct val="90000"/>
            </a:lnSpc>
            <a:spcBef>
              <a:spcPct val="0"/>
            </a:spcBef>
            <a:spcAft>
              <a:spcPct val="35000"/>
            </a:spcAft>
            <a:buNone/>
          </a:pPr>
          <a:r>
            <a:rPr lang="en-US" sz="1600" kern="1200" dirty="0"/>
            <a:t>2. Objective is to launch new variant of </a:t>
          </a:r>
          <a:r>
            <a:rPr lang="en-US" sz="1600" kern="1200" dirty="0" err="1"/>
            <a:t>horlicks</a:t>
          </a:r>
          <a:endParaRPr lang="en-US" sz="1600" kern="1200" dirty="0"/>
        </a:p>
      </dsp:txBody>
      <dsp:txXfrm rot="10800000">
        <a:off x="6038867" y="2438400"/>
        <a:ext cx="2429371" cy="29006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Lux Soft touch Study</a:t>
          </a:r>
        </a:p>
        <a:p>
          <a:pPr marL="0" lvl="0" indent="0" algn="ctr" defTabSz="889000">
            <a:lnSpc>
              <a:spcPct val="90000"/>
            </a:lnSpc>
            <a:spcBef>
              <a:spcPct val="0"/>
            </a:spcBef>
            <a:spcAft>
              <a:spcPct val="35000"/>
            </a:spcAft>
            <a:buNone/>
          </a:pPr>
          <a:r>
            <a:rPr lang="en-US" sz="1600" kern="1200" dirty="0"/>
            <a:t>1. Sample size 7160 and conducted for two times</a:t>
          </a:r>
        </a:p>
        <a:p>
          <a:pPr marL="0" lvl="0" indent="0" algn="ctr" defTabSz="889000">
            <a:lnSpc>
              <a:spcPct val="90000"/>
            </a:lnSpc>
            <a:spcBef>
              <a:spcPct val="0"/>
            </a:spcBef>
            <a:spcAft>
              <a:spcPct val="35000"/>
            </a:spcAft>
            <a:buNone/>
          </a:pPr>
          <a:r>
            <a:rPr lang="en-US" sz="1600" kern="1200" dirty="0"/>
            <a:t>2. Objective is to launch new variant of lux pink soap</a:t>
          </a:r>
        </a:p>
        <a:p>
          <a:pPr marL="0" lvl="0" indent="0" algn="ctr" defTabSz="889000">
            <a:lnSpc>
              <a:spcPct val="90000"/>
            </a:lnSpc>
            <a:spcBef>
              <a:spcPct val="0"/>
            </a:spcBef>
            <a:spcAft>
              <a:spcPct val="35000"/>
            </a:spcAft>
            <a:buNone/>
          </a:pPr>
          <a:r>
            <a:rPr lang="en-US" sz="1600" kern="1200" dirty="0"/>
            <a:t>3. 7 days gap</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SS Black Study</a:t>
          </a:r>
        </a:p>
        <a:p>
          <a:pPr marL="0" lvl="0" indent="0" algn="ctr" defTabSz="889000">
            <a:lnSpc>
              <a:spcPct val="90000"/>
            </a:lnSpc>
            <a:spcBef>
              <a:spcPct val="0"/>
            </a:spcBef>
            <a:spcAft>
              <a:spcPct val="35000"/>
            </a:spcAft>
            <a:buNone/>
          </a:pPr>
          <a:r>
            <a:rPr lang="en-US" sz="1600" kern="1200" dirty="0"/>
            <a:t>1. Sample size was 550 and 572 in terms of conducting 2 times</a:t>
          </a:r>
        </a:p>
        <a:p>
          <a:pPr marL="0" lvl="0" indent="0" algn="ctr" defTabSz="889000">
            <a:lnSpc>
              <a:spcPct val="90000"/>
            </a:lnSpc>
            <a:spcBef>
              <a:spcPct val="0"/>
            </a:spcBef>
            <a:spcAft>
              <a:spcPct val="35000"/>
            </a:spcAft>
            <a:buNone/>
          </a:pPr>
          <a:r>
            <a:rPr lang="en-US" sz="1600" kern="1200" dirty="0"/>
            <a:t>2. Objective is to development of </a:t>
          </a:r>
          <a:r>
            <a:rPr lang="en-US" sz="1600" kern="1200" dirty="0" err="1"/>
            <a:t>Sunsilk</a:t>
          </a:r>
          <a:r>
            <a:rPr lang="en-US" sz="1600" kern="1200" dirty="0"/>
            <a:t> black shampoo</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err="1"/>
            <a:t>Taaza</a:t>
          </a:r>
          <a:r>
            <a:rPr lang="en-US" sz="2000" b="1" kern="1200" dirty="0"/>
            <a:t> Study</a:t>
          </a:r>
        </a:p>
        <a:p>
          <a:pPr marL="0" lvl="0" indent="0" algn="ctr" defTabSz="889000">
            <a:lnSpc>
              <a:spcPct val="90000"/>
            </a:lnSpc>
            <a:spcBef>
              <a:spcPct val="0"/>
            </a:spcBef>
            <a:spcAft>
              <a:spcPct val="35000"/>
            </a:spcAft>
            <a:buNone/>
          </a:pPr>
          <a:r>
            <a:rPr lang="en-US" sz="1600" kern="1200" dirty="0"/>
            <a:t>1. Conducted for two times- blind test and branded test</a:t>
          </a:r>
        </a:p>
        <a:p>
          <a:pPr marL="0" lvl="0" indent="0" algn="ctr" defTabSz="889000">
            <a:lnSpc>
              <a:spcPct val="90000"/>
            </a:lnSpc>
            <a:spcBef>
              <a:spcPct val="0"/>
            </a:spcBef>
            <a:spcAft>
              <a:spcPct val="35000"/>
            </a:spcAft>
            <a:buNone/>
          </a:pPr>
          <a:r>
            <a:rPr lang="en-US" sz="1600" kern="1200" dirty="0"/>
            <a:t>2. Objective is to launch new variant of </a:t>
          </a:r>
          <a:r>
            <a:rPr lang="en-US" sz="1600" kern="1200" dirty="0" err="1"/>
            <a:t>Taaza</a:t>
          </a:r>
          <a:r>
            <a:rPr lang="en-US" sz="1600" kern="1200" dirty="0"/>
            <a:t> tea</a:t>
          </a:r>
        </a:p>
        <a:p>
          <a:pPr marL="0" lvl="0" indent="0" algn="ctr" defTabSz="889000">
            <a:lnSpc>
              <a:spcPct val="90000"/>
            </a:lnSpc>
            <a:spcBef>
              <a:spcPct val="0"/>
            </a:spcBef>
            <a:spcAft>
              <a:spcPct val="35000"/>
            </a:spcAft>
            <a:buNone/>
          </a:pPr>
          <a:r>
            <a:rPr lang="en-US" sz="1600" kern="1200" dirty="0"/>
            <a:t>3. Center was Dhaka, Sylhet and Chittagong</a:t>
          </a:r>
        </a:p>
      </dsp:txBody>
      <dsp:txXfrm rot="10800000">
        <a:off x="6038867" y="2438400"/>
        <a:ext cx="2429371" cy="29006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2AE28-7BA9-4DE6-BE89-14CEB58F585E}">
      <dsp:nvSpPr>
        <dsp:cNvPr id="0" name=""/>
        <dsp:cNvSpPr/>
      </dsp:nvSpPr>
      <dsp:spPr>
        <a:xfrm>
          <a:off x="5625185" y="1482419"/>
          <a:ext cx="2453805" cy="24542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BC4FDA-470E-4D81-BE33-D9056E2DEB8D}">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Conducted in Dhaka, Rangpur, Khulna and </a:t>
          </a:r>
          <a:r>
            <a:rPr lang="en-US" sz="2100" kern="1200" dirty="0" err="1"/>
            <a:t>Rajshahi</a:t>
          </a:r>
          <a:endParaRPr lang="en-US" sz="2100" kern="1200" dirty="0"/>
        </a:p>
      </dsp:txBody>
      <dsp:txXfrm>
        <a:off x="6034153" y="1891534"/>
        <a:ext cx="1635870" cy="1636029"/>
      </dsp:txXfrm>
    </dsp:sp>
    <dsp:sp modelId="{B71825BD-12F1-48E3-82E2-F4FC3D62DD8F}">
      <dsp:nvSpPr>
        <dsp:cNvPr id="0" name=""/>
        <dsp:cNvSpPr/>
      </dsp:nvSpPr>
      <dsp:spPr>
        <a:xfrm rot="2700000">
          <a:off x="3092062"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00036-E9A4-4F24-BCF3-0B7BD18D35AC}">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PAPI Method, 820 and 100 Samples</a:t>
          </a:r>
        </a:p>
      </dsp:txBody>
      <dsp:txXfrm>
        <a:off x="3498075" y="1891534"/>
        <a:ext cx="1635870" cy="1636029"/>
      </dsp:txXfrm>
    </dsp:sp>
    <dsp:sp modelId="{DC69056F-2B69-4B0C-9B3D-1F59D0D5DA4B}">
      <dsp:nvSpPr>
        <dsp:cNvPr id="0" name=""/>
        <dsp:cNvSpPr/>
      </dsp:nvSpPr>
      <dsp:spPr>
        <a:xfrm rot="2700000">
          <a:off x="555984" y="1485386"/>
          <a:ext cx="2447894" cy="2447894"/>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9DBBE-A7FC-4F85-8BC6-469A40E3A9E4}">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Conducted two times for- Toothpaste and Washing powder</a:t>
          </a:r>
        </a:p>
      </dsp:txBody>
      <dsp:txXfrm>
        <a:off x="961997" y="1891534"/>
        <a:ext cx="1635870" cy="1636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4938-BF0D-4921-AC03-AA9E2E5D26AC}">
      <dsp:nvSpPr>
        <dsp:cNvPr id="0" name=""/>
        <dsp:cNvSpPr/>
      </dsp:nvSpPr>
      <dsp:spPr>
        <a:xfrm>
          <a:off x="1530750" y="0"/>
          <a:ext cx="3661595" cy="366159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54FA2-8F81-473D-B73A-DA432349E3CE}">
      <dsp:nvSpPr>
        <dsp:cNvPr id="0" name=""/>
        <dsp:cNvSpPr/>
      </dsp:nvSpPr>
      <dsp:spPr>
        <a:xfrm>
          <a:off x="3998113" y="304472"/>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Conducted for Hindustan Unilever</a:t>
          </a:r>
        </a:p>
      </dsp:txBody>
      <dsp:txXfrm>
        <a:off x="4040425" y="346784"/>
        <a:ext cx="2295412" cy="782144"/>
      </dsp:txXfrm>
    </dsp:sp>
    <dsp:sp modelId="{2461D47B-3014-48A6-A7F8-7610E89E7854}">
      <dsp:nvSpPr>
        <dsp:cNvPr id="0" name=""/>
        <dsp:cNvSpPr/>
      </dsp:nvSpPr>
      <dsp:spPr>
        <a:xfrm>
          <a:off x="3998089" y="1353848"/>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Conducted in Dhaka &amp; Chittagong</a:t>
          </a:r>
        </a:p>
      </dsp:txBody>
      <dsp:txXfrm>
        <a:off x="4040401" y="1396160"/>
        <a:ext cx="2295412" cy="782144"/>
      </dsp:txXfrm>
    </dsp:sp>
    <dsp:sp modelId="{5F9773B1-38DA-4DD8-AAC3-56EE4BDD33FD}">
      <dsp:nvSpPr>
        <dsp:cNvPr id="0" name=""/>
        <dsp:cNvSpPr/>
      </dsp:nvSpPr>
      <dsp:spPr>
        <a:xfrm>
          <a:off x="4040525" y="2350181"/>
          <a:ext cx="2380036" cy="8667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36 Respondents were recruited</a:t>
          </a:r>
        </a:p>
      </dsp:txBody>
      <dsp:txXfrm>
        <a:off x="4082837" y="2392493"/>
        <a:ext cx="2295412" cy="7821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A4938-BF0D-4921-AC03-AA9E2E5D26AC}">
      <dsp:nvSpPr>
        <dsp:cNvPr id="0" name=""/>
        <dsp:cNvSpPr/>
      </dsp:nvSpPr>
      <dsp:spPr>
        <a:xfrm>
          <a:off x="1447506" y="0"/>
          <a:ext cx="3829050" cy="382905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54FA2-8F81-473D-B73A-DA432349E3CE}">
      <dsp:nvSpPr>
        <dsp:cNvPr id="0" name=""/>
        <dsp:cNvSpPr/>
      </dsp:nvSpPr>
      <dsp:spPr>
        <a:xfrm>
          <a:off x="3825187" y="195116"/>
          <a:ext cx="2979640" cy="156881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t>to </a:t>
          </a:r>
          <a:r>
            <a:rPr lang="en-GB" sz="1200" kern="1200" dirty="0"/>
            <a:t>understand the different factors that influence the investment decisions of the retailers and their preference about some pre-decided investment scenario</a:t>
          </a:r>
          <a:r>
            <a:rPr lang="en-GB" sz="1200" b="1" kern="1200" dirty="0"/>
            <a:t> </a:t>
          </a:r>
          <a:r>
            <a:rPr lang="en-GB" sz="1200" kern="1200" dirty="0"/>
            <a:t>especially, to capture price change of cigarettes and the changes in selling behaviour, such as becoming non-compliant in selling price. </a:t>
          </a:r>
          <a:endParaRPr lang="en-US" sz="1200" kern="1200" dirty="0"/>
        </a:p>
      </dsp:txBody>
      <dsp:txXfrm>
        <a:off x="3901770" y="271699"/>
        <a:ext cx="2826474" cy="1415652"/>
      </dsp:txXfrm>
    </dsp:sp>
    <dsp:sp modelId="{2461D47B-3014-48A6-A7F8-7610E89E7854}">
      <dsp:nvSpPr>
        <dsp:cNvPr id="0" name=""/>
        <dsp:cNvSpPr/>
      </dsp:nvSpPr>
      <dsp:spPr>
        <a:xfrm>
          <a:off x="4215232" y="2114548"/>
          <a:ext cx="2753575" cy="6282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recruited 6  structured, semi- structured and street kiosks </a:t>
          </a:r>
          <a:r>
            <a:rPr lang="en-US" sz="1200" kern="1200" dirty="0"/>
            <a:t>owner/ Proprietor who engaged in cigarette retailing business</a:t>
          </a:r>
        </a:p>
      </dsp:txBody>
      <dsp:txXfrm>
        <a:off x="4245898" y="2145214"/>
        <a:ext cx="2692243" cy="566871"/>
      </dsp:txXfrm>
    </dsp:sp>
    <dsp:sp modelId="{5F9773B1-38DA-4DD8-AAC3-56EE4BDD33FD}">
      <dsp:nvSpPr>
        <dsp:cNvPr id="0" name=""/>
        <dsp:cNvSpPr/>
      </dsp:nvSpPr>
      <dsp:spPr>
        <a:xfrm>
          <a:off x="4324780" y="3037881"/>
          <a:ext cx="2488882" cy="62820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online streaming platform like </a:t>
          </a:r>
          <a:r>
            <a:rPr lang="en-US" sz="1200" b="1" kern="1200" dirty="0"/>
            <a:t>MS Team</a:t>
          </a:r>
          <a:r>
            <a:rPr lang="en-US" sz="1200" kern="1200" dirty="0"/>
            <a:t> where client was connected and shared their opinion</a:t>
          </a:r>
        </a:p>
      </dsp:txBody>
      <dsp:txXfrm>
        <a:off x="4355446" y="3068547"/>
        <a:ext cx="2427550" cy="5668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F2756-3268-42C4-A18A-7DD1D1C081F9}">
      <dsp:nvSpPr>
        <dsp:cNvPr id="0" name=""/>
        <dsp:cNvSpPr/>
      </dsp:nvSpPr>
      <dsp:spPr>
        <a:xfrm>
          <a:off x="2879156" y="2505737"/>
          <a:ext cx="2101398" cy="21013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dirty="0"/>
            <a:t>Concept Test</a:t>
          </a:r>
        </a:p>
      </dsp:txBody>
      <dsp:txXfrm>
        <a:off x="3186899" y="2813480"/>
        <a:ext cx="1485912" cy="1485912"/>
      </dsp:txXfrm>
    </dsp:sp>
    <dsp:sp modelId="{FF8765B4-45A4-46D4-B8F6-663E75B7BB6E}">
      <dsp:nvSpPr>
        <dsp:cNvPr id="0" name=""/>
        <dsp:cNvSpPr/>
      </dsp:nvSpPr>
      <dsp:spPr>
        <a:xfrm rot="12900000">
          <a:off x="1525186" y="213791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4A0B71-A8D2-4686-ADE1-917D33667049}">
      <dsp:nvSpPr>
        <dsp:cNvPr id="0" name=""/>
        <dsp:cNvSpPr/>
      </dsp:nvSpPr>
      <dsp:spPr>
        <a:xfrm>
          <a:off x="672870" y="1176262"/>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Conducted for </a:t>
          </a:r>
          <a:r>
            <a:rPr lang="en-US" sz="1200" b="1" kern="1200" dirty="0">
              <a:solidFill>
                <a:srgbClr val="FF3399"/>
              </a:solidFill>
            </a:rPr>
            <a:t>IPSOS Belgium</a:t>
          </a:r>
          <a:r>
            <a:rPr lang="en-US" sz="1200" kern="1200" dirty="0"/>
            <a:t>. </a:t>
          </a:r>
          <a:r>
            <a:rPr lang="en-US" sz="1200" kern="1200" dirty="0">
              <a:ea typeface="Tahoma" panose="020B0604030504040204" pitchFamily="34" charset="0"/>
              <a:cs typeface="Tahoma" panose="020B0604030504040204" pitchFamily="34" charset="0"/>
            </a:rPr>
            <a:t>The objective of this study was to test the concept of five brands of energy drinks. </a:t>
          </a:r>
          <a:endParaRPr lang="en-US" sz="1200" kern="1200" dirty="0"/>
        </a:p>
      </dsp:txBody>
      <dsp:txXfrm>
        <a:off x="719646" y="1223038"/>
        <a:ext cx="1902776" cy="1503510"/>
      </dsp:txXfrm>
    </dsp:sp>
    <dsp:sp modelId="{AA07EB8D-A856-43E3-BCEC-9B317453BBB6}">
      <dsp:nvSpPr>
        <dsp:cNvPr id="0" name=""/>
        <dsp:cNvSpPr/>
      </dsp:nvSpPr>
      <dsp:spPr>
        <a:xfrm rot="16200000">
          <a:off x="3123387" y="130594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21F73-3229-472E-8341-2657BC6E44B0}">
      <dsp:nvSpPr>
        <dsp:cNvPr id="0" name=""/>
        <dsp:cNvSpPr/>
      </dsp:nvSpPr>
      <dsp:spPr>
        <a:xfrm>
          <a:off x="2931691" y="394"/>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150 Respondents. </a:t>
          </a:r>
          <a:r>
            <a:rPr lang="en-US" sz="1200" kern="1200" dirty="0">
              <a:ea typeface="Tahoma" panose="020B0604030504040204" pitchFamily="34" charset="0"/>
              <a:cs typeface="Tahoma" panose="020B0604030504040204" pitchFamily="34" charset="0"/>
            </a:rPr>
            <a:t>The respondents under this study  was all heavy, occasional and lapsed users of energy drinks aged 18 to 39. Under this study the main sample size was 100 and booster sample size was 50 respondents. </a:t>
          </a:r>
          <a:endParaRPr lang="en-US" sz="1200" kern="1200" dirty="0"/>
        </a:p>
      </dsp:txBody>
      <dsp:txXfrm>
        <a:off x="2978467" y="47170"/>
        <a:ext cx="1902776" cy="1503510"/>
      </dsp:txXfrm>
    </dsp:sp>
    <dsp:sp modelId="{8D194776-FF4C-4520-9441-2EB3532FEBE0}">
      <dsp:nvSpPr>
        <dsp:cNvPr id="0" name=""/>
        <dsp:cNvSpPr/>
      </dsp:nvSpPr>
      <dsp:spPr>
        <a:xfrm rot="19500000">
          <a:off x="4721587" y="2137915"/>
          <a:ext cx="1612936" cy="5988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AB8F1-AC79-4F80-9623-677361A5088E}">
      <dsp:nvSpPr>
        <dsp:cNvPr id="0" name=""/>
        <dsp:cNvSpPr/>
      </dsp:nvSpPr>
      <dsp:spPr>
        <a:xfrm>
          <a:off x="5190511" y="1176262"/>
          <a:ext cx="1996328" cy="1597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Computer Aided Web Interview. </a:t>
          </a:r>
          <a:r>
            <a:rPr lang="en-US" sz="1200" kern="1200" dirty="0">
              <a:ea typeface="Tahoma" panose="020B0604030504040204" pitchFamily="34" charset="0"/>
              <a:cs typeface="Tahoma" panose="020B0604030504040204" pitchFamily="34" charset="0"/>
            </a:rPr>
            <a:t>The study was device aided. This study took place in the urban areas of Dhaka. </a:t>
          </a:r>
          <a:r>
            <a:rPr lang="en-US" sz="1200" kern="1200" dirty="0"/>
            <a:t>Both Male and Female were targeted group</a:t>
          </a:r>
        </a:p>
      </dsp:txBody>
      <dsp:txXfrm>
        <a:off x="5237287" y="1223038"/>
        <a:ext cx="1902776" cy="15035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1B34-8E71-4519-BCD1-BB9A4DAB5E06}">
      <dsp:nvSpPr>
        <dsp:cNvPr id="0" name=""/>
        <dsp:cNvSpPr/>
      </dsp:nvSpPr>
      <dsp:spPr>
        <a:xfrm rot="16200000">
          <a:off x="1347920" y="-1347920"/>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Conducted for </a:t>
          </a:r>
          <a:r>
            <a:rPr lang="en-US" sz="1800" b="1" kern="1200" dirty="0">
              <a:solidFill>
                <a:srgbClr val="FF3399"/>
              </a:solidFill>
            </a:rPr>
            <a:t>Merico</a:t>
          </a:r>
          <a:r>
            <a:rPr lang="en-US" sz="1800" kern="1200" dirty="0"/>
            <a:t>. </a:t>
          </a:r>
          <a:r>
            <a:rPr lang="en-US" sz="1800" kern="1200" dirty="0">
              <a:ea typeface="Tahoma" panose="020B0604030504040204" pitchFamily="34" charset="0"/>
              <a:cs typeface="Tahoma" panose="020B0604030504040204" pitchFamily="34" charset="0"/>
            </a:rPr>
            <a:t>The objective of this study was to test the concept of Fairness Cream energy drinks. </a:t>
          </a:r>
          <a:endParaRPr lang="en-US" sz="1800" kern="1200" dirty="0"/>
        </a:p>
      </dsp:txBody>
      <dsp:txXfrm rot="5400000">
        <a:off x="0" y="0"/>
        <a:ext cx="4843463" cy="1610716"/>
      </dsp:txXfrm>
    </dsp:sp>
    <dsp:sp modelId="{75DE16CD-F0B3-46F6-B899-9C3CBB020B08}">
      <dsp:nvSpPr>
        <dsp:cNvPr id="0" name=""/>
        <dsp:cNvSpPr/>
      </dsp:nvSpPr>
      <dsp:spPr>
        <a:xfrm>
          <a:off x="4843463" y="0"/>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Sample size was 300, 400, 450 respectively since we conducted the study for several times. The females are the targeted group</a:t>
          </a:r>
        </a:p>
      </dsp:txBody>
      <dsp:txXfrm>
        <a:off x="4843463" y="0"/>
        <a:ext cx="4843463" cy="1610716"/>
      </dsp:txXfrm>
    </dsp:sp>
    <dsp:sp modelId="{44EEEC66-FC00-49B8-ABCA-1E0DB5E347D6}">
      <dsp:nvSpPr>
        <dsp:cNvPr id="0" name=""/>
        <dsp:cNvSpPr/>
      </dsp:nvSpPr>
      <dsp:spPr>
        <a:xfrm rot="10800000">
          <a:off x="0" y="2147622"/>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study is took place in Dhaka and Chittagong</a:t>
          </a:r>
        </a:p>
      </dsp:txBody>
      <dsp:txXfrm rot="10800000">
        <a:off x="0" y="2684528"/>
        <a:ext cx="4843463" cy="1610716"/>
      </dsp:txXfrm>
    </dsp:sp>
    <dsp:sp modelId="{CE32C411-F438-4CEE-A843-ADBEC2B15749}">
      <dsp:nvSpPr>
        <dsp:cNvPr id="0" name=""/>
        <dsp:cNvSpPr/>
      </dsp:nvSpPr>
      <dsp:spPr>
        <a:xfrm rot="5400000">
          <a:off x="6191384" y="799702"/>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objective of the study is to launch new brands.</a:t>
          </a:r>
        </a:p>
      </dsp:txBody>
      <dsp:txXfrm rot="-5400000">
        <a:off x="4843463" y="2684527"/>
        <a:ext cx="4843463" cy="1610716"/>
      </dsp:txXfrm>
    </dsp:sp>
    <dsp:sp modelId="{B305DE38-E06C-471F-B0A4-2A5A7EC21AB4}">
      <dsp:nvSpPr>
        <dsp:cNvPr id="0" name=""/>
        <dsp:cNvSpPr/>
      </dsp:nvSpPr>
      <dsp:spPr>
        <a:xfrm>
          <a:off x="3390424" y="1610716"/>
          <a:ext cx="2906078" cy="107381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Concept Test </a:t>
          </a:r>
          <a:r>
            <a:rPr lang="en-US" sz="2000" kern="1200" dirty="0"/>
            <a:t>(Pearl Study)</a:t>
          </a:r>
        </a:p>
      </dsp:txBody>
      <dsp:txXfrm>
        <a:off x="3442843" y="1663135"/>
        <a:ext cx="2801240" cy="9689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D1B34-8E71-4519-BCD1-BB9A4DAB5E06}">
      <dsp:nvSpPr>
        <dsp:cNvPr id="0" name=""/>
        <dsp:cNvSpPr/>
      </dsp:nvSpPr>
      <dsp:spPr>
        <a:xfrm rot="16200000">
          <a:off x="1347920" y="-1347920"/>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Conducted for </a:t>
          </a:r>
          <a:r>
            <a:rPr lang="en-US" sz="1800" b="1" kern="1200" dirty="0">
              <a:solidFill>
                <a:srgbClr val="FF3399"/>
              </a:solidFill>
            </a:rPr>
            <a:t>IPSOS India</a:t>
          </a:r>
          <a:r>
            <a:rPr lang="en-US" sz="1800" kern="1200" dirty="0"/>
            <a:t>. </a:t>
          </a:r>
          <a:r>
            <a:rPr lang="en-US" sz="1800" kern="1200" dirty="0">
              <a:ea typeface="Tahoma" panose="020B0604030504040204" pitchFamily="34" charset="0"/>
              <a:cs typeface="Tahoma" panose="020B0604030504040204" pitchFamily="34" charset="0"/>
            </a:rPr>
            <a:t>The objective of this study was to test the concept of energy drinks. </a:t>
          </a:r>
          <a:endParaRPr lang="en-US" sz="1800" kern="1200" dirty="0"/>
        </a:p>
      </dsp:txBody>
      <dsp:txXfrm rot="5400000">
        <a:off x="0" y="0"/>
        <a:ext cx="4843463" cy="1610716"/>
      </dsp:txXfrm>
    </dsp:sp>
    <dsp:sp modelId="{75DE16CD-F0B3-46F6-B899-9C3CBB020B08}">
      <dsp:nvSpPr>
        <dsp:cNvPr id="0" name=""/>
        <dsp:cNvSpPr/>
      </dsp:nvSpPr>
      <dsp:spPr>
        <a:xfrm>
          <a:off x="4843463" y="0"/>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endParaRPr lang="en-US" sz="1800" kern="1200" dirty="0"/>
        </a:p>
        <a:p>
          <a:pPr marL="0" lvl="0" indent="0" algn="just" defTabSz="800100">
            <a:lnSpc>
              <a:spcPct val="90000"/>
            </a:lnSpc>
            <a:spcBef>
              <a:spcPct val="0"/>
            </a:spcBef>
            <a:spcAft>
              <a:spcPct val="35000"/>
            </a:spcAft>
            <a:buNone/>
          </a:pPr>
          <a:r>
            <a:rPr lang="en-US" sz="1800" kern="1200" dirty="0"/>
            <a:t>400 Respondents. </a:t>
          </a:r>
          <a:r>
            <a:rPr lang="en-US" sz="1800" kern="1200" dirty="0">
              <a:ea typeface="Tahoma" panose="020B0604030504040204" pitchFamily="34" charset="0"/>
              <a:cs typeface="Tahoma" panose="020B0604030504040204" pitchFamily="34" charset="0"/>
            </a:rPr>
            <a:t>The respondents under this study  was all heavy, occasional and lapsed users of energy drinks aged 18 to 49. This was a purposive study</a:t>
          </a:r>
          <a:endParaRPr lang="en-US" sz="1800" kern="1200" dirty="0"/>
        </a:p>
      </dsp:txBody>
      <dsp:txXfrm>
        <a:off x="4843463" y="0"/>
        <a:ext cx="4843463" cy="1610716"/>
      </dsp:txXfrm>
    </dsp:sp>
    <dsp:sp modelId="{44EEEC66-FC00-49B8-ABCA-1E0DB5E347D6}">
      <dsp:nvSpPr>
        <dsp:cNvPr id="0" name=""/>
        <dsp:cNvSpPr/>
      </dsp:nvSpPr>
      <dsp:spPr>
        <a:xfrm rot="10800000">
          <a:off x="0" y="2147622"/>
          <a:ext cx="4843463" cy="214762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The study took place in Dhaka and Chittagong</a:t>
          </a:r>
        </a:p>
      </dsp:txBody>
      <dsp:txXfrm rot="10800000">
        <a:off x="0" y="2684528"/>
        <a:ext cx="4843463" cy="1610716"/>
      </dsp:txXfrm>
    </dsp:sp>
    <dsp:sp modelId="{CE32C411-F438-4CEE-A843-ADBEC2B15749}">
      <dsp:nvSpPr>
        <dsp:cNvPr id="0" name=""/>
        <dsp:cNvSpPr/>
      </dsp:nvSpPr>
      <dsp:spPr>
        <a:xfrm rot="5400000">
          <a:off x="6191384" y="799702"/>
          <a:ext cx="2147622" cy="484346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n-US" sz="1800" kern="1200" dirty="0"/>
            <a:t>Both Male and Female were targeted group. </a:t>
          </a:r>
          <a:r>
            <a:rPr lang="en-US" sz="1800" kern="1200" dirty="0">
              <a:ea typeface="Tahoma" panose="020B0604030504040204" pitchFamily="34" charset="0"/>
              <a:cs typeface="Tahoma" panose="020B0604030504040204" pitchFamily="34" charset="0"/>
            </a:rPr>
            <a:t>Young generation was basically the focus of this project</a:t>
          </a:r>
          <a:endParaRPr lang="en-US" sz="1800" kern="1200" dirty="0"/>
        </a:p>
      </dsp:txBody>
      <dsp:txXfrm rot="-5400000">
        <a:off x="4843463" y="2684527"/>
        <a:ext cx="4843463" cy="1610716"/>
      </dsp:txXfrm>
    </dsp:sp>
    <dsp:sp modelId="{B305DE38-E06C-471F-B0A4-2A5A7EC21AB4}">
      <dsp:nvSpPr>
        <dsp:cNvPr id="0" name=""/>
        <dsp:cNvSpPr/>
      </dsp:nvSpPr>
      <dsp:spPr>
        <a:xfrm>
          <a:off x="3390424" y="1610716"/>
          <a:ext cx="2906078" cy="107381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Concept Test </a:t>
          </a:r>
          <a:r>
            <a:rPr lang="en-US" sz="1800" kern="1200" dirty="0"/>
            <a:t>(Thunder Study)</a:t>
          </a:r>
        </a:p>
      </dsp:txBody>
      <dsp:txXfrm>
        <a:off x="3442843" y="1663135"/>
        <a:ext cx="2801240" cy="96897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50461-9E92-4C59-B5DB-BE370D27A231}">
      <dsp:nvSpPr>
        <dsp:cNvPr id="0" name=""/>
        <dsp:cNvSpPr/>
      </dsp:nvSpPr>
      <dsp:spPr>
        <a:xfrm>
          <a:off x="938769" y="1633936"/>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Fragrance Test</a:t>
          </a:r>
        </a:p>
        <a:p>
          <a:pPr marL="0" lvl="0" indent="0" algn="just" defTabSz="933450">
            <a:lnSpc>
              <a:spcPct val="90000"/>
            </a:lnSpc>
            <a:spcBef>
              <a:spcPct val="0"/>
            </a:spcBef>
            <a:spcAft>
              <a:spcPct val="35000"/>
            </a:spcAft>
            <a:buNone/>
          </a:pPr>
          <a:r>
            <a:rPr lang="en-US" sz="1200" kern="1200" dirty="0"/>
            <a:t>1. In home study</a:t>
          </a:r>
        </a:p>
        <a:p>
          <a:pPr marL="0" lvl="0" indent="0" algn="just" defTabSz="933450">
            <a:lnSpc>
              <a:spcPct val="90000"/>
            </a:lnSpc>
            <a:spcBef>
              <a:spcPct val="0"/>
            </a:spcBef>
            <a:spcAft>
              <a:spcPct val="35000"/>
            </a:spcAft>
            <a:buNone/>
          </a:pPr>
          <a:r>
            <a:rPr lang="en-US" sz="1200" kern="1200" dirty="0"/>
            <a:t>2. Sample size 75 and usership was lifebuoy</a:t>
          </a:r>
        </a:p>
        <a:p>
          <a:pPr marL="0" lvl="0" indent="0" algn="just" defTabSz="933450">
            <a:lnSpc>
              <a:spcPct val="90000"/>
            </a:lnSpc>
            <a:spcBef>
              <a:spcPct val="0"/>
            </a:spcBef>
            <a:spcAft>
              <a:spcPct val="35000"/>
            </a:spcAft>
            <a:buNone/>
          </a:pPr>
          <a:r>
            <a:rPr lang="en-US" sz="1200" kern="1200" dirty="0"/>
            <a:t>3. To evaluate the fragrance of 4 soap</a:t>
          </a:r>
        </a:p>
      </dsp:txBody>
      <dsp:txXfrm>
        <a:off x="938769" y="1633936"/>
        <a:ext cx="2438170" cy="1462902"/>
      </dsp:txXfrm>
    </dsp:sp>
    <dsp:sp modelId="{711457CF-AF46-499C-A712-2A64A3127C0E}">
      <dsp:nvSpPr>
        <dsp:cNvPr id="0" name=""/>
        <dsp:cNvSpPr/>
      </dsp:nvSpPr>
      <dsp:spPr>
        <a:xfrm>
          <a:off x="3620757" y="1640606"/>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Fruit Powder Test </a:t>
          </a:r>
          <a:r>
            <a:rPr lang="en-US" sz="1800" kern="1200" dirty="0"/>
            <a:t>(Gulp)</a:t>
          </a:r>
        </a:p>
        <a:p>
          <a:pPr marL="0" lvl="0" indent="0" algn="ctr" defTabSz="933450">
            <a:lnSpc>
              <a:spcPct val="90000"/>
            </a:lnSpc>
            <a:spcBef>
              <a:spcPct val="0"/>
            </a:spcBef>
            <a:spcAft>
              <a:spcPct val="35000"/>
            </a:spcAft>
            <a:buNone/>
          </a:pPr>
          <a:r>
            <a:rPr lang="en-US" sz="1200" kern="1200" dirty="0"/>
            <a:t>1. Blind drink test</a:t>
          </a:r>
        </a:p>
        <a:p>
          <a:pPr marL="0" lvl="0" indent="0" algn="ctr" defTabSz="933450">
            <a:lnSpc>
              <a:spcPct val="90000"/>
            </a:lnSpc>
            <a:spcBef>
              <a:spcPct val="0"/>
            </a:spcBef>
            <a:spcAft>
              <a:spcPct val="35000"/>
            </a:spcAft>
            <a:buNone/>
          </a:pPr>
          <a:r>
            <a:rPr lang="en-US" sz="1200" kern="1200" dirty="0"/>
            <a:t>2. Sample size was 450</a:t>
          </a:r>
        </a:p>
        <a:p>
          <a:pPr marL="0" lvl="0" indent="0" algn="ctr" defTabSz="933450">
            <a:lnSpc>
              <a:spcPct val="90000"/>
            </a:lnSpc>
            <a:spcBef>
              <a:spcPct val="0"/>
            </a:spcBef>
            <a:spcAft>
              <a:spcPct val="35000"/>
            </a:spcAft>
            <a:buNone/>
          </a:pPr>
          <a:r>
            <a:rPr lang="en-US" sz="1200" kern="1200" dirty="0"/>
            <a:t>3. Any kind of fruit powder consumer</a:t>
          </a:r>
        </a:p>
      </dsp:txBody>
      <dsp:txXfrm>
        <a:off x="3620757" y="1640606"/>
        <a:ext cx="2438170" cy="1462902"/>
      </dsp:txXfrm>
    </dsp:sp>
    <dsp:sp modelId="{E7DBA80C-1BA1-47EE-A202-5017602D2216}">
      <dsp:nvSpPr>
        <dsp:cNvPr id="0" name=""/>
        <dsp:cNvSpPr/>
      </dsp:nvSpPr>
      <dsp:spPr>
        <a:xfrm>
          <a:off x="953057" y="3237813"/>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Project </a:t>
          </a:r>
          <a:r>
            <a:rPr lang="en-US" sz="2000" kern="1200" dirty="0" err="1"/>
            <a:t>Suswadu</a:t>
          </a:r>
          <a:endParaRPr lang="en-US" sz="2000" kern="1200" dirty="0"/>
        </a:p>
        <a:p>
          <a:pPr marL="0" lvl="0" indent="0" algn="ctr" defTabSz="889000">
            <a:lnSpc>
              <a:spcPct val="90000"/>
            </a:lnSpc>
            <a:spcBef>
              <a:spcPct val="0"/>
            </a:spcBef>
            <a:spcAft>
              <a:spcPct val="35000"/>
            </a:spcAft>
            <a:buNone/>
          </a:pPr>
          <a:r>
            <a:rPr lang="en-US" sz="1200" kern="1200" dirty="0"/>
            <a:t>1. Milk biscuits or cracker consumer</a:t>
          </a:r>
        </a:p>
        <a:p>
          <a:pPr marL="0" lvl="0" indent="0" algn="ctr" defTabSz="889000">
            <a:lnSpc>
              <a:spcPct val="90000"/>
            </a:lnSpc>
            <a:spcBef>
              <a:spcPct val="0"/>
            </a:spcBef>
            <a:spcAft>
              <a:spcPct val="35000"/>
            </a:spcAft>
            <a:buNone/>
          </a:pPr>
          <a:r>
            <a:rPr lang="en-US" sz="1200" kern="1200" dirty="0"/>
            <a:t>2. Sample size was 300</a:t>
          </a:r>
        </a:p>
        <a:p>
          <a:pPr marL="0" lvl="0" indent="0" algn="ctr" defTabSz="889000">
            <a:lnSpc>
              <a:spcPct val="90000"/>
            </a:lnSpc>
            <a:spcBef>
              <a:spcPct val="0"/>
            </a:spcBef>
            <a:spcAft>
              <a:spcPct val="35000"/>
            </a:spcAft>
            <a:buNone/>
          </a:pPr>
          <a:r>
            <a:rPr lang="en-US" sz="1200" kern="1200" dirty="0"/>
            <a:t>3. Evaluate test, looks and appearance of milk biscuits</a:t>
          </a:r>
        </a:p>
      </dsp:txBody>
      <dsp:txXfrm>
        <a:off x="953057" y="3237813"/>
        <a:ext cx="2438170" cy="1462902"/>
      </dsp:txXfrm>
    </dsp:sp>
    <dsp:sp modelId="{4D52723F-E22C-41B1-B221-363A5ACAC7C1}">
      <dsp:nvSpPr>
        <dsp:cNvPr id="0" name=""/>
        <dsp:cNvSpPr/>
      </dsp:nvSpPr>
      <dsp:spPr>
        <a:xfrm>
          <a:off x="3635044" y="3237798"/>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Thunder Study</a:t>
          </a:r>
        </a:p>
        <a:p>
          <a:pPr marL="0" lvl="0" indent="0" algn="ctr" defTabSz="889000">
            <a:lnSpc>
              <a:spcPct val="90000"/>
            </a:lnSpc>
            <a:spcBef>
              <a:spcPct val="0"/>
            </a:spcBef>
            <a:spcAft>
              <a:spcPct val="35000"/>
            </a:spcAft>
            <a:buNone/>
          </a:pPr>
          <a:r>
            <a:rPr lang="en-US" sz="1200" kern="1200" dirty="0"/>
            <a:t>1. Consumer of electrolyte drinkers</a:t>
          </a:r>
        </a:p>
        <a:p>
          <a:pPr marL="0" lvl="0" indent="0" algn="ctr" defTabSz="889000">
            <a:lnSpc>
              <a:spcPct val="90000"/>
            </a:lnSpc>
            <a:spcBef>
              <a:spcPct val="0"/>
            </a:spcBef>
            <a:spcAft>
              <a:spcPct val="35000"/>
            </a:spcAft>
            <a:buNone/>
          </a:pPr>
          <a:r>
            <a:rPr lang="en-US" sz="1200" kern="1200" dirty="0"/>
            <a:t>2. To launch a product named “</a:t>
          </a:r>
          <a:r>
            <a:rPr lang="en-US" sz="1200" kern="1200" dirty="0" err="1"/>
            <a:t>Powarad</a:t>
          </a:r>
          <a:r>
            <a:rPr lang="en-US" sz="1200" kern="1200" dirty="0"/>
            <a:t>”</a:t>
          </a:r>
        </a:p>
        <a:p>
          <a:pPr marL="0" lvl="0" indent="0" algn="ctr" defTabSz="889000">
            <a:lnSpc>
              <a:spcPct val="90000"/>
            </a:lnSpc>
            <a:spcBef>
              <a:spcPct val="0"/>
            </a:spcBef>
            <a:spcAft>
              <a:spcPct val="35000"/>
            </a:spcAft>
            <a:buNone/>
          </a:pPr>
          <a:r>
            <a:rPr lang="en-US" sz="1200" kern="1200" dirty="0"/>
            <a:t>3. Sample size was 400</a:t>
          </a:r>
        </a:p>
        <a:p>
          <a:pPr marL="0" lvl="0" indent="0" algn="ctr" defTabSz="889000">
            <a:lnSpc>
              <a:spcPct val="90000"/>
            </a:lnSpc>
            <a:spcBef>
              <a:spcPct val="0"/>
            </a:spcBef>
            <a:spcAft>
              <a:spcPct val="35000"/>
            </a:spcAft>
            <a:buNone/>
          </a:pPr>
          <a:endParaRPr lang="en-US" sz="1500" kern="1200" dirty="0"/>
        </a:p>
      </dsp:txBody>
      <dsp:txXfrm>
        <a:off x="3635044" y="3237798"/>
        <a:ext cx="2438170" cy="1462902"/>
      </dsp:txXfrm>
    </dsp:sp>
    <dsp:sp modelId="{D09BE314-E798-4897-83E6-4208DAF54A58}">
      <dsp:nvSpPr>
        <dsp:cNvPr id="0" name=""/>
        <dsp:cNvSpPr/>
      </dsp:nvSpPr>
      <dsp:spPr>
        <a:xfrm>
          <a:off x="2273521" y="100043"/>
          <a:ext cx="2438170" cy="14629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Central Location Test</a:t>
          </a:r>
        </a:p>
      </dsp:txBody>
      <dsp:txXfrm>
        <a:off x="2273521" y="100043"/>
        <a:ext cx="2438170" cy="14629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02000-2D8D-4903-BF05-23897F19316C}">
      <dsp:nvSpPr>
        <dsp:cNvPr id="0" name=""/>
        <dsp:cNvSpPr/>
      </dsp:nvSpPr>
      <dsp:spPr>
        <a:xfrm>
          <a:off x="771" y="950"/>
          <a:ext cx="6721936"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Instant Lab (</a:t>
          </a:r>
          <a:r>
            <a:rPr lang="en-US" sz="4300" kern="1200" dirty="0" err="1"/>
            <a:t>Cocacola</a:t>
          </a:r>
          <a:r>
            <a:rPr lang="en-US" sz="4300" kern="1200" dirty="0"/>
            <a:t> Study)</a:t>
          </a:r>
        </a:p>
      </dsp:txBody>
      <dsp:txXfrm>
        <a:off x="47569" y="47748"/>
        <a:ext cx="6628340" cy="1504202"/>
      </dsp:txXfrm>
    </dsp:sp>
    <dsp:sp modelId="{185F87D1-7BA8-4BF6-9B5E-AD9AEE9388DE}">
      <dsp:nvSpPr>
        <dsp:cNvPr id="0" name=""/>
        <dsp:cNvSpPr/>
      </dsp:nvSpPr>
      <dsp:spPr>
        <a:xfrm>
          <a:off x="771" y="1718247"/>
          <a:ext cx="4390976"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Calibri"/>
              <a:ea typeface="Calibri"/>
              <a:cs typeface="Calibri"/>
              <a:sym typeface="Calibri"/>
            </a:rPr>
            <a:t>Instant lab is the systematic module of doing CLT (Center Table) among the required respondent. According to the clients’ requirement, respondent are collected on the basis of attributes like- Age, Gender, SEC (Social Economic Condition) etc.</a:t>
          </a:r>
          <a:endParaRPr lang="en-US" sz="1600" kern="1200" dirty="0">
            <a:solidFill>
              <a:schemeClr val="bg1"/>
            </a:solidFill>
          </a:endParaRPr>
        </a:p>
      </dsp:txBody>
      <dsp:txXfrm>
        <a:off x="47569" y="1765045"/>
        <a:ext cx="4297380" cy="1504202"/>
      </dsp:txXfrm>
    </dsp:sp>
    <dsp:sp modelId="{BD5BF05D-1248-4E87-8F61-414EFA133A97}">
      <dsp:nvSpPr>
        <dsp:cNvPr id="0" name=""/>
        <dsp:cNvSpPr/>
      </dsp:nvSpPr>
      <dsp:spPr>
        <a:xfrm>
          <a:off x="771"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Objective is to understand the attachment of people with  </a:t>
          </a:r>
          <a:r>
            <a:rPr lang="en-US" sz="1600" kern="1200" dirty="0" err="1"/>
            <a:t>cocacola</a:t>
          </a:r>
          <a:r>
            <a:rPr lang="en-US" sz="1600" kern="1200" dirty="0"/>
            <a:t> specially during Ramadan</a:t>
          </a:r>
        </a:p>
      </dsp:txBody>
      <dsp:txXfrm>
        <a:off x="47569" y="3482343"/>
        <a:ext cx="2056735" cy="1504202"/>
      </dsp:txXfrm>
    </dsp:sp>
    <dsp:sp modelId="{E6BD69D4-3A4E-4911-BBEA-74A43D877C17}">
      <dsp:nvSpPr>
        <dsp:cNvPr id="0" name=""/>
        <dsp:cNvSpPr/>
      </dsp:nvSpPr>
      <dsp:spPr>
        <a:xfrm>
          <a:off x="2241416"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Computer Aided Interview was done initially and response collected by FGD method </a:t>
          </a:r>
        </a:p>
      </dsp:txBody>
      <dsp:txXfrm>
        <a:off x="2288214" y="3482343"/>
        <a:ext cx="2056735" cy="1504202"/>
      </dsp:txXfrm>
    </dsp:sp>
    <dsp:sp modelId="{5390DB39-6F6A-4D3B-B01E-2AED5EC2A244}">
      <dsp:nvSpPr>
        <dsp:cNvPr id="0" name=""/>
        <dsp:cNvSpPr/>
      </dsp:nvSpPr>
      <dsp:spPr>
        <a:xfrm>
          <a:off x="4572376" y="1718247"/>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130 respondents were recruited in this study</a:t>
          </a:r>
        </a:p>
      </dsp:txBody>
      <dsp:txXfrm>
        <a:off x="4619174" y="1765045"/>
        <a:ext cx="2056735" cy="1504202"/>
      </dsp:txXfrm>
    </dsp:sp>
    <dsp:sp modelId="{41D83E80-4A57-4D81-9F4F-31F5036D1719}">
      <dsp:nvSpPr>
        <dsp:cNvPr id="0" name=""/>
        <dsp:cNvSpPr/>
      </dsp:nvSpPr>
      <dsp:spPr>
        <a:xfrm>
          <a:off x="4572376" y="3435545"/>
          <a:ext cx="2150331" cy="15977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Both Male and Female participated in this Study</a:t>
          </a:r>
        </a:p>
      </dsp:txBody>
      <dsp:txXfrm>
        <a:off x="4619174" y="3482343"/>
        <a:ext cx="2056735" cy="1504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8C05F-1567-49DB-A9B5-10CF70091F44}">
      <dsp:nvSpPr>
        <dsp:cNvPr id="0" name=""/>
        <dsp:cNvSpPr/>
      </dsp:nvSpPr>
      <dsp:spPr bwMode="white">
        <a:xfrm>
          <a:off x="1370322" y="686743"/>
          <a:ext cx="1710834" cy="171083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Quantitative Data collection tools</a:t>
          </a:r>
        </a:p>
      </dsp:txBody>
      <dsp:txXfrm>
        <a:off x="1620868" y="937289"/>
        <a:ext cx="1209742" cy="1209742"/>
      </dsp:txXfrm>
    </dsp:sp>
    <dsp:sp modelId="{89AC8FBD-FAF4-4E53-B61C-9F18E5F01342}">
      <dsp:nvSpPr>
        <dsp:cNvPr id="0" name=""/>
        <dsp:cNvSpPr/>
      </dsp:nvSpPr>
      <dsp:spPr bwMode="white">
        <a:xfrm>
          <a:off x="1798031" y="305"/>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Face to face</a:t>
          </a:r>
        </a:p>
      </dsp:txBody>
      <dsp:txXfrm>
        <a:off x="1923304" y="125578"/>
        <a:ext cx="604871" cy="604871"/>
      </dsp:txXfrm>
    </dsp:sp>
    <dsp:sp modelId="{352604A8-E799-44F8-9479-01ECD2DC7B6D}">
      <dsp:nvSpPr>
        <dsp:cNvPr id="0" name=""/>
        <dsp:cNvSpPr/>
      </dsp:nvSpPr>
      <dsp:spPr bwMode="white">
        <a:xfrm>
          <a:off x="2912178" y="1114452"/>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Telephonic</a:t>
          </a:r>
        </a:p>
      </dsp:txBody>
      <dsp:txXfrm>
        <a:off x="3037451" y="1239725"/>
        <a:ext cx="604871" cy="604871"/>
      </dsp:txXfrm>
    </dsp:sp>
    <dsp:sp modelId="{7653402F-1540-4DD4-BDBB-D681380304C6}">
      <dsp:nvSpPr>
        <dsp:cNvPr id="0" name=""/>
        <dsp:cNvSpPr/>
      </dsp:nvSpPr>
      <dsp:spPr bwMode="white">
        <a:xfrm>
          <a:off x="1798031" y="2228599"/>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Online</a:t>
          </a:r>
        </a:p>
      </dsp:txBody>
      <dsp:txXfrm>
        <a:off x="1923304" y="2353872"/>
        <a:ext cx="604871" cy="604871"/>
      </dsp:txXfrm>
    </dsp:sp>
    <dsp:sp modelId="{136AF200-12DF-4FE7-9FDC-FD4A315907A3}">
      <dsp:nvSpPr>
        <dsp:cNvPr id="0" name=""/>
        <dsp:cNvSpPr/>
      </dsp:nvSpPr>
      <dsp:spPr bwMode="white">
        <a:xfrm>
          <a:off x="683884" y="1114452"/>
          <a:ext cx="855417" cy="85541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Mail</a:t>
          </a:r>
        </a:p>
      </dsp:txBody>
      <dsp:txXfrm>
        <a:off x="809157" y="1239725"/>
        <a:ext cx="604871" cy="6048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D43A8-F41B-4CC5-B3FD-8FEE80A63C0F}">
      <dsp:nvSpPr>
        <dsp:cNvPr id="0" name=""/>
        <dsp:cNvSpPr/>
      </dsp:nvSpPr>
      <dsp:spPr>
        <a:xfrm>
          <a:off x="7606"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Automative Study </a:t>
          </a:r>
          <a:r>
            <a:rPr lang="en-US" sz="1800" b="1" kern="1200" dirty="0"/>
            <a:t>(Two Wheeler)</a:t>
          </a:r>
        </a:p>
      </dsp:txBody>
      <dsp:txXfrm>
        <a:off x="74195" y="1070793"/>
        <a:ext cx="2140327" cy="3277080"/>
      </dsp:txXfrm>
    </dsp:sp>
    <dsp:sp modelId="{FD7FBFA1-6325-4CEF-BA10-5344A2B06304}">
      <dsp:nvSpPr>
        <dsp:cNvPr id="0" name=""/>
        <dsp:cNvSpPr/>
      </dsp:nvSpPr>
      <dsp:spPr>
        <a:xfrm>
          <a:off x="2508462" y="2427418"/>
          <a:ext cx="481983" cy="563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08462" y="2540184"/>
        <a:ext cx="337388" cy="338297"/>
      </dsp:txXfrm>
    </dsp:sp>
    <dsp:sp modelId="{85D7C571-9627-4C5F-ACAA-24CDD63F65CB}">
      <dsp:nvSpPr>
        <dsp:cNvPr id="0" name=""/>
        <dsp:cNvSpPr/>
      </dsp:nvSpPr>
      <dsp:spPr>
        <a:xfrm>
          <a:off x="3190514"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F2F and CLT Method </a:t>
          </a:r>
        </a:p>
      </dsp:txBody>
      <dsp:txXfrm>
        <a:off x="3257103" y="1070793"/>
        <a:ext cx="2140327" cy="3277080"/>
      </dsp:txXfrm>
    </dsp:sp>
    <dsp:sp modelId="{220B691E-7F46-4C73-BD66-A45B4EF0D389}">
      <dsp:nvSpPr>
        <dsp:cNvPr id="0" name=""/>
        <dsp:cNvSpPr/>
      </dsp:nvSpPr>
      <dsp:spPr>
        <a:xfrm>
          <a:off x="5691370" y="2427418"/>
          <a:ext cx="481983" cy="5638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691370" y="2540184"/>
        <a:ext cx="337388" cy="338297"/>
      </dsp:txXfrm>
    </dsp:sp>
    <dsp:sp modelId="{91A297B8-D183-44D7-A9FA-E3732AE87E39}">
      <dsp:nvSpPr>
        <dsp:cNvPr id="0" name=""/>
        <dsp:cNvSpPr/>
      </dsp:nvSpPr>
      <dsp:spPr>
        <a:xfrm>
          <a:off x="6373422" y="1004204"/>
          <a:ext cx="2273505" cy="3410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1. for Acceptance of Hero Ignitor in comparison to the competition set </a:t>
          </a:r>
          <a:r>
            <a:rPr lang="en-US" sz="1400" kern="1200" dirty="0">
              <a:solidFill>
                <a:schemeClr val="bg1"/>
              </a:solidFill>
              <a:ea typeface="Tahoma" panose="020B0604030504040204" pitchFamily="34" charset="0"/>
              <a:cs typeface="Tahoma" panose="020B0604030504040204" pitchFamily="34" charset="0"/>
            </a:rPr>
            <a:t>,</a:t>
          </a:r>
        </a:p>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2. uncover current satisfaction areas and features of Hero Ignitor </a:t>
          </a:r>
        </a:p>
        <a:p>
          <a:pPr marL="0" lvl="0" indent="0" algn="l" defTabSz="622300">
            <a:lnSpc>
              <a:spcPct val="90000"/>
            </a:lnSpc>
            <a:spcBef>
              <a:spcPct val="0"/>
            </a:spcBef>
            <a:spcAft>
              <a:spcPct val="35000"/>
            </a:spcAft>
            <a:buFont typeface="Wingdings" panose="05000000000000000000" pitchFamily="2" charset="2"/>
            <a:buNone/>
          </a:pPr>
          <a:r>
            <a:rPr lang="en-GB" sz="1400" kern="1200" dirty="0">
              <a:solidFill>
                <a:schemeClr val="bg1"/>
              </a:solidFill>
              <a:ea typeface="Tahoma" panose="020B0604030504040204" pitchFamily="34" charset="0"/>
              <a:cs typeface="Tahoma" panose="020B0604030504040204" pitchFamily="34" charset="0"/>
            </a:rPr>
            <a:t>3. uncover the dissatisfaction areas and features of Ignitor users </a:t>
          </a:r>
        </a:p>
        <a:p>
          <a:pPr marL="0" lvl="0" indent="0" algn="l" defTabSz="622300">
            <a:lnSpc>
              <a:spcPct val="90000"/>
            </a:lnSpc>
            <a:spcBef>
              <a:spcPct val="0"/>
            </a:spcBef>
            <a:spcAft>
              <a:spcPct val="35000"/>
            </a:spcAft>
            <a:buFont typeface="Wingdings" panose="05000000000000000000" pitchFamily="2" charset="2"/>
            <a:buNone/>
          </a:pPr>
          <a:r>
            <a:rPr lang="en-US" sz="1400" kern="1200" dirty="0">
              <a:solidFill>
                <a:schemeClr val="bg1"/>
              </a:solidFill>
              <a:ea typeface="Tahoma" panose="020B0604030504040204" pitchFamily="34" charset="0"/>
              <a:cs typeface="Tahoma" panose="020B0604030504040204" pitchFamily="34" charset="0"/>
            </a:rPr>
            <a:t>4. To evaluate reaction of consumers on overall appeal of design persuasiveness, trial and ease of understanding benefits/option</a:t>
          </a:r>
          <a:endParaRPr lang="en-US" sz="1400" kern="1200" dirty="0">
            <a:solidFill>
              <a:schemeClr val="bg1"/>
            </a:solidFill>
          </a:endParaRPr>
        </a:p>
      </dsp:txBody>
      <dsp:txXfrm>
        <a:off x="6440011" y="1070793"/>
        <a:ext cx="2140327" cy="3277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37DF6-6B87-4AA9-BD37-65B228A7C602}">
      <dsp:nvSpPr>
        <dsp:cNvPr id="0" name=""/>
        <dsp:cNvSpPr/>
      </dsp:nvSpPr>
      <dsp:spPr>
        <a:xfrm rot="5400000">
          <a:off x="1212185" y="961168"/>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27BA8B-2143-43DD-9170-43FB605ED5F7}">
      <dsp:nvSpPr>
        <dsp:cNvPr id="0" name=""/>
        <dsp:cNvSpPr/>
      </dsp:nvSpPr>
      <dsp:spPr>
        <a:xfrm>
          <a:off x="1556656" y="1625"/>
          <a:ext cx="2012050"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1592015" y="36984"/>
        <a:ext cx="1941332" cy="1136512"/>
      </dsp:txXfrm>
    </dsp:sp>
    <dsp:sp modelId="{4BB272B9-F311-4F0B-8C70-C87E09AF3550}">
      <dsp:nvSpPr>
        <dsp:cNvPr id="0" name=""/>
        <dsp:cNvSpPr/>
      </dsp:nvSpPr>
      <dsp:spPr>
        <a:xfrm rot="5400000">
          <a:off x="1212185" y="2470206"/>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44120-1AB5-470E-AE49-80B2F9E19D81}">
      <dsp:nvSpPr>
        <dsp:cNvPr id="0" name=""/>
        <dsp:cNvSpPr/>
      </dsp:nvSpPr>
      <dsp:spPr>
        <a:xfrm>
          <a:off x="671515" y="1510663"/>
          <a:ext cx="3782332"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endParaRPr>
        </a:p>
      </dsp:txBody>
      <dsp:txXfrm>
        <a:off x="706874" y="1546022"/>
        <a:ext cx="3711614" cy="1136512"/>
      </dsp:txXfrm>
    </dsp:sp>
    <dsp:sp modelId="{D2022EB1-171E-42E7-887A-A8545EC92301}">
      <dsp:nvSpPr>
        <dsp:cNvPr id="0" name=""/>
        <dsp:cNvSpPr/>
      </dsp:nvSpPr>
      <dsp:spPr>
        <a:xfrm>
          <a:off x="1967735" y="3224725"/>
          <a:ext cx="4392047"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714AF-1F31-480C-B640-74A74F117F1C}">
      <dsp:nvSpPr>
        <dsp:cNvPr id="0" name=""/>
        <dsp:cNvSpPr/>
      </dsp:nvSpPr>
      <dsp:spPr>
        <a:xfrm>
          <a:off x="1285201" y="3019701"/>
          <a:ext cx="2554962"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endParaRPr>
        </a:p>
      </dsp:txBody>
      <dsp:txXfrm>
        <a:off x="1320560" y="3055060"/>
        <a:ext cx="2484244" cy="1136512"/>
      </dsp:txXfrm>
    </dsp:sp>
    <dsp:sp modelId="{33324B8D-3FBA-497E-9D19-E5CECB7171C2}">
      <dsp:nvSpPr>
        <dsp:cNvPr id="0" name=""/>
        <dsp:cNvSpPr/>
      </dsp:nvSpPr>
      <dsp:spPr>
        <a:xfrm rot="16200000">
          <a:off x="5614521" y="2470206"/>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55120-9434-455E-8A08-3A099AB9B253}">
      <dsp:nvSpPr>
        <dsp:cNvPr id="0" name=""/>
        <dsp:cNvSpPr/>
      </dsp:nvSpPr>
      <dsp:spPr>
        <a:xfrm>
          <a:off x="5532156" y="3019701"/>
          <a:ext cx="2865723"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chemeClr val="bg1"/>
              </a:solidFill>
              <a:ea typeface="Tahoma" panose="020B0604030504040204" pitchFamily="34" charset="0"/>
              <a:cs typeface="Tahoma" panose="020B0604030504040204" pitchFamily="34" charset="0"/>
            </a:rPr>
            <a:t>12 F2F interviews done in </a:t>
          </a:r>
          <a:r>
            <a:rPr lang="en-US" sz="1700" kern="1200" dirty="0">
              <a:solidFill>
                <a:schemeClr val="bg1"/>
              </a:solidFill>
              <a:ea typeface="Tahoma" panose="020B0604030504040204" pitchFamily="34" charset="0"/>
              <a:cs typeface="Tahoma" panose="020B0604030504040204" pitchFamily="34" charset="0"/>
            </a:rPr>
            <a:t>Dhaka, Khulna, </a:t>
          </a:r>
          <a:r>
            <a:rPr lang="en-US" sz="1700" kern="1200" dirty="0" err="1">
              <a:solidFill>
                <a:schemeClr val="bg1"/>
              </a:solidFill>
              <a:ea typeface="Tahoma" panose="020B0604030504040204" pitchFamily="34" charset="0"/>
              <a:cs typeface="Tahoma" panose="020B0604030504040204" pitchFamily="34" charset="0"/>
            </a:rPr>
            <a:t>Rajshahi</a:t>
          </a:r>
          <a:r>
            <a:rPr lang="en-US" sz="1700" kern="1200" dirty="0">
              <a:solidFill>
                <a:schemeClr val="bg1"/>
              </a:solidFill>
              <a:ea typeface="Tahoma" panose="020B0604030504040204" pitchFamily="34" charset="0"/>
              <a:cs typeface="Tahoma" panose="020B0604030504040204" pitchFamily="34" charset="0"/>
            </a:rPr>
            <a:t> &amp; Chittagong to make this study successful. </a:t>
          </a:r>
          <a:endParaRPr lang="en-US" sz="1700" kern="1200" dirty="0">
            <a:solidFill>
              <a:schemeClr val="bg1"/>
            </a:solidFill>
          </a:endParaRPr>
        </a:p>
      </dsp:txBody>
      <dsp:txXfrm>
        <a:off x="5567515" y="3055060"/>
        <a:ext cx="2795005" cy="1136512"/>
      </dsp:txXfrm>
    </dsp:sp>
    <dsp:sp modelId="{D6717D38-2D93-4201-B8FC-882B13F7ABBB}">
      <dsp:nvSpPr>
        <dsp:cNvPr id="0" name=""/>
        <dsp:cNvSpPr/>
      </dsp:nvSpPr>
      <dsp:spPr>
        <a:xfrm rot="16200000">
          <a:off x="5614521" y="961168"/>
          <a:ext cx="1501400" cy="18108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683FE-4C76-4173-86EB-68039A2131CE}">
      <dsp:nvSpPr>
        <dsp:cNvPr id="0" name=""/>
        <dsp:cNvSpPr/>
      </dsp:nvSpPr>
      <dsp:spPr>
        <a:xfrm>
          <a:off x="5117825" y="1510663"/>
          <a:ext cx="3694386"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ea typeface="Tahoma" panose="020B0604030504040204" pitchFamily="34" charset="0"/>
              <a:cs typeface="Tahoma" panose="020B0604030504040204" pitchFamily="34" charset="0"/>
            </a:rPr>
            <a:t>The study conducted to understand the demand of agricultural equipment used by the large farmers </a:t>
          </a:r>
          <a:r>
            <a:rPr lang="en-IN" sz="1200" kern="1200" dirty="0">
              <a:solidFill>
                <a:schemeClr val="bg1"/>
              </a:solidFill>
              <a:ea typeface="Tahoma" panose="020B0604030504040204" pitchFamily="34" charset="0"/>
              <a:cs typeface="Tahoma" panose="020B0604030504040204" pitchFamily="34" charset="0"/>
            </a:rPr>
            <a:t> having irrigated land with rice cultivation and quota of rain fed land as well for future business expansion on behalf of Q &amp; Q Research Insights, India, among 12 respondents</a:t>
          </a:r>
          <a:endParaRPr lang="en-US" sz="1200" kern="1200" dirty="0">
            <a:solidFill>
              <a:schemeClr val="bg1"/>
            </a:solidFill>
          </a:endParaRPr>
        </a:p>
      </dsp:txBody>
      <dsp:txXfrm>
        <a:off x="5153184" y="1546022"/>
        <a:ext cx="3623668" cy="1136512"/>
      </dsp:txXfrm>
    </dsp:sp>
    <dsp:sp modelId="{B43184B1-4FF1-4CDF-BA33-CF2822CAFEDE}">
      <dsp:nvSpPr>
        <dsp:cNvPr id="0" name=""/>
        <dsp:cNvSpPr/>
      </dsp:nvSpPr>
      <dsp:spPr>
        <a:xfrm>
          <a:off x="5958993" y="1625"/>
          <a:ext cx="2012050" cy="12072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ea typeface="Tahoma" panose="020B0604030504040204" pitchFamily="34" charset="0"/>
              <a:cs typeface="Tahoma" panose="020B0604030504040204" pitchFamily="34" charset="0"/>
            </a:rPr>
            <a:t>Agricultural Equipment Study</a:t>
          </a:r>
          <a:endParaRPr lang="en-US" sz="2000" b="1" kern="1200" dirty="0">
            <a:solidFill>
              <a:schemeClr val="bg1"/>
            </a:solidFill>
          </a:endParaRPr>
        </a:p>
      </dsp:txBody>
      <dsp:txXfrm>
        <a:off x="5994352" y="36984"/>
        <a:ext cx="1941332" cy="11365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C0C92-89ED-4049-97D7-87C3B6CE8CD9}">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Computer Aided Telephonic Interview (CATI</a:t>
          </a:r>
          <a:r>
            <a:rPr lang="en-US" sz="1400" kern="1200" dirty="0"/>
            <a:t>)</a:t>
          </a:r>
        </a:p>
      </dsp:txBody>
      <dsp:txXfrm>
        <a:off x="3321004" y="2066564"/>
        <a:ext cx="1485474" cy="1284995"/>
      </dsp:txXfrm>
    </dsp:sp>
    <dsp:sp modelId="{C07ADD0B-CDDF-4B4E-897B-FB7297B00220}">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9FF51-288C-400E-8BB1-78CEB7E83DE7}">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Collecting respondents by IPTSP number and internet</a:t>
          </a:r>
        </a:p>
      </dsp:txBody>
      <dsp:txXfrm>
        <a:off x="3459220" y="261045"/>
        <a:ext cx="1217310" cy="1053116"/>
      </dsp:txXfrm>
    </dsp:sp>
    <dsp:sp modelId="{F0381BC6-E75F-47B4-9667-1253F8EFB214}">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58AB32-8335-466E-9C28-147D03B868EC}">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30 calling station with predictive dialer</a:t>
          </a:r>
        </a:p>
      </dsp:txBody>
      <dsp:txXfrm>
        <a:off x="5129106" y="1229902"/>
        <a:ext cx="1217310" cy="1053116"/>
      </dsp:txXfrm>
    </dsp:sp>
    <dsp:sp modelId="{3DA273C6-8710-4F39-BD6D-698277AAB142}">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3D956-5E65-4B36-8D6C-A3860128C408}">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Started from 2017 and last project was done on 2024</a:t>
          </a:r>
        </a:p>
      </dsp:txBody>
      <dsp:txXfrm>
        <a:off x="5129106" y="3134564"/>
        <a:ext cx="1217310" cy="1053116"/>
      </dsp:txXfrm>
    </dsp:sp>
    <dsp:sp modelId="{87C6EB9D-0272-4135-85E5-444D5EA916D6}">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0B1EC-D312-47B7-8836-BE70F48235DC}">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On the behalf of VEON using NPS link</a:t>
          </a:r>
        </a:p>
      </dsp:txBody>
      <dsp:txXfrm>
        <a:off x="3459220" y="4104505"/>
        <a:ext cx="1217310" cy="1053116"/>
      </dsp:txXfrm>
    </dsp:sp>
    <dsp:sp modelId="{756F790E-6EE7-4EC9-A97B-BDAD708890E4}">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7EEC4-31C5-4976-A6FA-2C1A8C4A5BF2}">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About 30 callers do call everyday </a:t>
          </a:r>
        </a:p>
      </dsp:txBody>
      <dsp:txXfrm>
        <a:off x="1781582" y="3135647"/>
        <a:ext cx="1217310" cy="1053116"/>
      </dsp:txXfrm>
    </dsp:sp>
    <dsp:sp modelId="{E6821743-39F7-4E74-A110-3D9C83DE71F6}">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Sample size was 4000 in each month</a:t>
          </a:r>
        </a:p>
      </dsp:txBody>
      <dsp:txXfrm>
        <a:off x="1781582" y="1227735"/>
        <a:ext cx="1217310" cy="10531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CBB7-3277-4896-ACEE-5C262E33ED0C}">
      <dsp:nvSpPr>
        <dsp:cNvPr id="0" name=""/>
        <dsp:cNvSpPr/>
      </dsp:nvSpPr>
      <dsp:spPr>
        <a:xfrm rot="5400000">
          <a:off x="601735" y="1877221"/>
          <a:ext cx="1034573" cy="1177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55883-B165-43AD-9A7F-85C7389947CF}">
      <dsp:nvSpPr>
        <dsp:cNvPr id="0" name=""/>
        <dsp:cNvSpPr/>
      </dsp:nvSpPr>
      <dsp:spPr>
        <a:xfrm>
          <a:off x="327635" y="730376"/>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Field Back-Checks</a:t>
          </a:r>
          <a:endParaRPr lang="en-US" sz="2200" kern="1200" dirty="0"/>
        </a:p>
      </dsp:txBody>
      <dsp:txXfrm>
        <a:off x="387156" y="789897"/>
        <a:ext cx="1622571" cy="1100030"/>
      </dsp:txXfrm>
    </dsp:sp>
    <dsp:sp modelId="{1DDABB77-D2A3-4560-BA37-836874547F70}">
      <dsp:nvSpPr>
        <dsp:cNvPr id="0" name=""/>
        <dsp:cNvSpPr/>
      </dsp:nvSpPr>
      <dsp:spPr>
        <a:xfrm>
          <a:off x="2180660" y="771936"/>
          <a:ext cx="5399783"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t>Supervisors, Field Controllers (FC), and Executives-in-Charge (EIC) conduct </a:t>
          </a:r>
          <a:r>
            <a:rPr lang="en-US" sz="1200" b="1" kern="1200" dirty="0"/>
            <a:t>25% random checks</a:t>
          </a:r>
          <a:r>
            <a:rPr lang="en-US" sz="1200" kern="1200" dirty="0"/>
            <a:t> (AC &amp; BC) at each center. Field Controllers independently verify </a:t>
          </a:r>
          <a:r>
            <a:rPr lang="en-US" sz="1200" b="1" kern="1200" dirty="0"/>
            <a:t>5%</a:t>
          </a:r>
          <a:r>
            <a:rPr lang="en-US" sz="1200" kern="1200" dirty="0"/>
            <a:t> of the interviews already checked by Field Supervisors and an additional </a:t>
          </a:r>
          <a:r>
            <a:rPr lang="en-US" sz="1200" b="1" kern="1200" dirty="0"/>
            <a:t>5%</a:t>
          </a:r>
          <a:r>
            <a:rPr lang="en-US" sz="1200" kern="1200" dirty="0"/>
            <a:t> of unchecked questionnaires. For certain projects requiring heightened accuracy, </a:t>
          </a:r>
          <a:r>
            <a:rPr lang="en-US" sz="1200" b="1" kern="1200" dirty="0"/>
            <a:t>100% field back-checks</a:t>
          </a:r>
          <a:r>
            <a:rPr lang="en-US" sz="1200" kern="1200" dirty="0"/>
            <a:t> are performed by our executive team.</a:t>
          </a:r>
        </a:p>
        <a:p>
          <a:pPr marL="114300" lvl="1" indent="-114300" algn="just" defTabSz="533400">
            <a:lnSpc>
              <a:spcPct val="90000"/>
            </a:lnSpc>
            <a:spcBef>
              <a:spcPct val="0"/>
            </a:spcBef>
            <a:spcAft>
              <a:spcPct val="15000"/>
            </a:spcAft>
            <a:buChar char="•"/>
          </a:pPr>
          <a:r>
            <a:rPr lang="en-US" sz="1200" kern="1200" dirty="0"/>
            <a:t>Additionally, for specific projects requiring greater authenticity, </a:t>
          </a:r>
          <a:r>
            <a:rPr lang="en-US" sz="1200" b="1" kern="1200" dirty="0"/>
            <a:t>5% of interviews are audio-recorded</a:t>
          </a:r>
          <a:r>
            <a:rPr lang="en-US" sz="1200" kern="1200" dirty="0"/>
            <a:t>, and these recordings can be provided to clients upon request.</a:t>
          </a:r>
        </a:p>
      </dsp:txBody>
      <dsp:txXfrm>
        <a:off x="2180660" y="771936"/>
        <a:ext cx="5399783" cy="985308"/>
      </dsp:txXfrm>
    </dsp:sp>
    <dsp:sp modelId="{E1243D69-323B-46FD-BB00-6C924FB959A2}">
      <dsp:nvSpPr>
        <dsp:cNvPr id="0" name=""/>
        <dsp:cNvSpPr/>
      </dsp:nvSpPr>
      <dsp:spPr>
        <a:xfrm rot="5400000">
          <a:off x="2758431" y="3321370"/>
          <a:ext cx="1034573" cy="1177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2E526B-29E7-45F9-BEC1-AC214ECBCBD5}">
      <dsp:nvSpPr>
        <dsp:cNvPr id="0" name=""/>
        <dsp:cNvSpPr/>
      </dsp:nvSpPr>
      <dsp:spPr>
        <a:xfrm>
          <a:off x="1936329" y="2139368"/>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Telephonic Back-Checks</a:t>
          </a:r>
          <a:endParaRPr lang="en-US" sz="2200" kern="1200" dirty="0"/>
        </a:p>
      </dsp:txBody>
      <dsp:txXfrm>
        <a:off x="1995850" y="2198889"/>
        <a:ext cx="1622571" cy="1100030"/>
      </dsp:txXfrm>
    </dsp:sp>
    <dsp:sp modelId="{30BD67C3-B6CD-4656-B703-F6ABF7901E1E}">
      <dsp:nvSpPr>
        <dsp:cNvPr id="0" name=""/>
        <dsp:cNvSpPr/>
      </dsp:nvSpPr>
      <dsp:spPr>
        <a:xfrm>
          <a:off x="3896454" y="2146067"/>
          <a:ext cx="5027581"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just" defTabSz="666750">
            <a:lnSpc>
              <a:spcPct val="90000"/>
            </a:lnSpc>
            <a:spcBef>
              <a:spcPct val="0"/>
            </a:spcBef>
            <a:spcAft>
              <a:spcPct val="15000"/>
            </a:spcAft>
            <a:buChar char="•"/>
          </a:pPr>
          <a:r>
            <a:rPr lang="en-US" sz="1500" kern="1200" dirty="0"/>
            <a:t>The Quality Control (QC) team conducts </a:t>
          </a:r>
          <a:r>
            <a:rPr lang="en-US" sz="1500" b="1" kern="1200" dirty="0"/>
            <a:t>100% telephonic back-checks</a:t>
          </a:r>
          <a:r>
            <a:rPr lang="en-US" sz="1500" kern="1200" dirty="0"/>
            <a:t> to confirm respondent eligibility and to verify the duration of interviews, ensuring strict adherence to protocol.</a:t>
          </a:r>
        </a:p>
      </dsp:txBody>
      <dsp:txXfrm>
        <a:off x="3896454" y="2146067"/>
        <a:ext cx="5027581" cy="985308"/>
      </dsp:txXfrm>
    </dsp:sp>
    <dsp:sp modelId="{A4C8CA4C-3BC1-4B0B-B9AE-31AEBE1BA5E8}">
      <dsp:nvSpPr>
        <dsp:cNvPr id="0" name=""/>
        <dsp:cNvSpPr/>
      </dsp:nvSpPr>
      <dsp:spPr>
        <a:xfrm>
          <a:off x="3758646" y="3506582"/>
          <a:ext cx="1741613" cy="12190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Scrutiny</a:t>
          </a:r>
          <a:endParaRPr lang="en-US" sz="2200" kern="1200" dirty="0"/>
        </a:p>
      </dsp:txBody>
      <dsp:txXfrm>
        <a:off x="3818167" y="3566103"/>
        <a:ext cx="1622571" cy="1100030"/>
      </dsp:txXfrm>
    </dsp:sp>
    <dsp:sp modelId="{6E9A3DB0-D455-4916-96BA-8ADAB6305F73}">
      <dsp:nvSpPr>
        <dsp:cNvPr id="0" name=""/>
        <dsp:cNvSpPr/>
      </dsp:nvSpPr>
      <dsp:spPr>
        <a:xfrm>
          <a:off x="5659140" y="3585484"/>
          <a:ext cx="3690305" cy="985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just" defTabSz="533400">
            <a:lnSpc>
              <a:spcPct val="90000"/>
            </a:lnSpc>
            <a:spcBef>
              <a:spcPct val="0"/>
            </a:spcBef>
            <a:spcAft>
              <a:spcPct val="15000"/>
            </a:spcAft>
            <a:buChar char="•"/>
          </a:pPr>
          <a:r>
            <a:rPr lang="en-US" sz="1200" kern="1200" dirty="0"/>
            <a:t>Field Supervisors scrutinize </a:t>
          </a:r>
          <a:r>
            <a:rPr lang="en-US" sz="1200" b="1" kern="1200" dirty="0"/>
            <a:t>100% of the completed questionnaires</a:t>
          </a:r>
          <a:r>
            <a:rPr lang="en-US" sz="1200" kern="1200" dirty="0"/>
            <a:t>. Field Controllers further inspect </a:t>
          </a:r>
          <a:r>
            <a:rPr lang="en-US" sz="1200" b="1" kern="1200" dirty="0"/>
            <a:t>30% to 40%</a:t>
          </a:r>
          <a:r>
            <a:rPr lang="en-US" sz="1200" kern="1200" dirty="0"/>
            <a:t> of both completed and raw forms, while Field Executives or EICs conduct an additional </a:t>
          </a:r>
          <a:r>
            <a:rPr lang="en-US" sz="1200" b="1" kern="1200" dirty="0"/>
            <a:t>2% to 5%</a:t>
          </a:r>
          <a:r>
            <a:rPr lang="en-US" sz="1200" kern="1200" dirty="0"/>
            <a:t> scrutiny to reinforce data quality and consistency.</a:t>
          </a:r>
        </a:p>
      </dsp:txBody>
      <dsp:txXfrm>
        <a:off x="5659140" y="3585484"/>
        <a:ext cx="3690305" cy="985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23E37-A5E1-49D5-85E2-F3B7735B9D90}">
      <dsp:nvSpPr>
        <dsp:cNvPr id="0" name=""/>
        <dsp:cNvSpPr/>
      </dsp:nvSpPr>
      <dsp:spPr bwMode="white">
        <a:xfrm>
          <a:off x="1664031" y="698784"/>
          <a:ext cx="1740831" cy="17408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Qualitative Data collection tools</a:t>
          </a:r>
        </a:p>
      </dsp:txBody>
      <dsp:txXfrm>
        <a:off x="1918970" y="953723"/>
        <a:ext cx="1230953" cy="1230953"/>
      </dsp:txXfrm>
    </dsp:sp>
    <dsp:sp modelId="{5AF9EC30-C387-4283-819E-43D04FE3F3AB}">
      <dsp:nvSpPr>
        <dsp:cNvPr id="0" name=""/>
        <dsp:cNvSpPr/>
      </dsp:nvSpPr>
      <dsp:spPr bwMode="white">
        <a:xfrm>
          <a:off x="2099239" y="310"/>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Focus group</a:t>
          </a:r>
        </a:p>
      </dsp:txBody>
      <dsp:txXfrm>
        <a:off x="2226708" y="127779"/>
        <a:ext cx="615477" cy="615477"/>
      </dsp:txXfrm>
    </dsp:sp>
    <dsp:sp modelId="{AFF3C2CA-8DE5-432E-920D-6750F27E2FE8}">
      <dsp:nvSpPr>
        <dsp:cNvPr id="0" name=""/>
        <dsp:cNvSpPr/>
      </dsp:nvSpPr>
      <dsp:spPr bwMode="white">
        <a:xfrm>
          <a:off x="3232921" y="1133992"/>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 Depth Interviews</a:t>
          </a:r>
        </a:p>
      </dsp:txBody>
      <dsp:txXfrm>
        <a:off x="3360390" y="1261461"/>
        <a:ext cx="615477" cy="615477"/>
      </dsp:txXfrm>
    </dsp:sp>
    <dsp:sp modelId="{5166C56F-BEC1-47EE-AC8F-52338B93467D}">
      <dsp:nvSpPr>
        <dsp:cNvPr id="0" name=""/>
        <dsp:cNvSpPr/>
      </dsp:nvSpPr>
      <dsp:spPr bwMode="white">
        <a:xfrm>
          <a:off x="2030872" y="2267673"/>
          <a:ext cx="1007149"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Online Communities</a:t>
          </a:r>
        </a:p>
      </dsp:txBody>
      <dsp:txXfrm>
        <a:off x="2178366" y="2395142"/>
        <a:ext cx="712161" cy="615477"/>
      </dsp:txXfrm>
    </dsp:sp>
    <dsp:sp modelId="{4B8E5261-DB2C-44BA-84C2-978652A25598}">
      <dsp:nvSpPr>
        <dsp:cNvPr id="0" name=""/>
        <dsp:cNvSpPr/>
      </dsp:nvSpPr>
      <dsp:spPr bwMode="white">
        <a:xfrm>
          <a:off x="965558" y="1133992"/>
          <a:ext cx="870415" cy="8704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Online forums</a:t>
          </a:r>
        </a:p>
      </dsp:txBody>
      <dsp:txXfrm>
        <a:off x="1093027" y="1261461"/>
        <a:ext cx="615477" cy="615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Covered 8 divisions in Bangladesh</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Washing machine, Laundry Liquid , Laundry bar, Detergent powder</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days Diary placement  </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Dhaka, Khulna, </a:t>
          </a:r>
          <a:r>
            <a:rPr lang="en-US" sz="1400" kern="1200" dirty="0" err="1"/>
            <a:t>Rajshahi</a:t>
          </a:r>
          <a:r>
            <a:rPr lang="en-US" sz="1400" kern="1200" dirty="0"/>
            <a:t> &amp; CTG</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to wash dishes, what type of dishwasher mostly used</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Dishwash Liquid, Bar and Proxy (Ash, mud) User</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500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To launch a new variant of lux</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days gap/6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launch a new variant of wheel powder</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14 days gap/2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B71EA-FD2A-48C8-8582-8F9CBF6CB44D}">
      <dsp:nvSpPr>
        <dsp:cNvPr id="0" name=""/>
        <dsp:cNvSpPr/>
      </dsp:nvSpPr>
      <dsp:spPr>
        <a:xfrm rot="5400000">
          <a:off x="3555819"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300 starting points across the country</a:t>
          </a:r>
        </a:p>
      </dsp:txBody>
      <dsp:txXfrm rot="-5400000">
        <a:off x="3903747" y="271119"/>
        <a:ext cx="1038796" cy="1194019"/>
      </dsp:txXfrm>
    </dsp:sp>
    <dsp:sp modelId="{1EC91FA6-B6BE-4B95-B7BE-788C075DA41F}">
      <dsp:nvSpPr>
        <dsp:cNvPr id="0" name=""/>
        <dsp:cNvSpPr/>
      </dsp:nvSpPr>
      <dsp:spPr>
        <a:xfrm>
          <a:off x="0" y="1688846"/>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67547C30-FC24-4BE5-B100-C66CD6160D4C}">
      <dsp:nvSpPr>
        <dsp:cNvPr id="0" name=""/>
        <dsp:cNvSpPr/>
      </dsp:nvSpPr>
      <dsp:spPr>
        <a:xfrm rot="5400000">
          <a:off x="1925938" y="113554"/>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271119"/>
        <a:ext cx="1038796" cy="1194019"/>
      </dsp:txXfrm>
    </dsp:sp>
    <dsp:sp modelId="{B0FCFC08-3EF4-48B7-9E1A-FBCDC349C862}">
      <dsp:nvSpPr>
        <dsp:cNvPr id="0" name=""/>
        <dsp:cNvSpPr/>
      </dsp:nvSpPr>
      <dsp:spPr>
        <a:xfrm rot="5400000">
          <a:off x="2858742"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launch a new variant of </a:t>
          </a:r>
          <a:r>
            <a:rPr lang="en-US" sz="1400" kern="1200" dirty="0" err="1"/>
            <a:t>Lifebouy</a:t>
          </a:r>
          <a:r>
            <a:rPr lang="en-US" sz="1400" kern="1200" dirty="0"/>
            <a:t> Soap</a:t>
          </a:r>
        </a:p>
      </dsp:txBody>
      <dsp:txXfrm rot="-5400000">
        <a:off x="3206670" y="1743494"/>
        <a:ext cx="1038796" cy="1194019"/>
      </dsp:txXfrm>
    </dsp:sp>
    <dsp:sp modelId="{16FEE5E4-939B-47E9-829B-2F5587938EA4}">
      <dsp:nvSpPr>
        <dsp:cNvPr id="0" name=""/>
        <dsp:cNvSpPr/>
      </dsp:nvSpPr>
      <dsp:spPr>
        <a:xfrm>
          <a:off x="0" y="2630634"/>
          <a:ext cx="2357369" cy="1040792"/>
        </a:xfrm>
        <a:prstGeom prst="rect">
          <a:avLst/>
        </a:prstGeom>
        <a:noFill/>
        <a:ln>
          <a:noFill/>
        </a:ln>
        <a:effectLst/>
      </dsp:spPr>
      <dsp:style>
        <a:lnRef idx="0">
          <a:scrgbClr r="0" g="0" b="0"/>
        </a:lnRef>
        <a:fillRef idx="0">
          <a:scrgbClr r="0" g="0" b="0"/>
        </a:fillRef>
        <a:effectRef idx="0">
          <a:scrgbClr r="0" g="0" b="0"/>
        </a:effectRef>
        <a:fontRef idx="minor"/>
      </dsp:style>
    </dsp:sp>
    <dsp:sp modelId="{B317BB9C-0015-4291-8ED5-C9DC5D861568}">
      <dsp:nvSpPr>
        <dsp:cNvPr id="0" name=""/>
        <dsp:cNvSpPr/>
      </dsp:nvSpPr>
      <dsp:spPr>
        <a:xfrm rot="5400000">
          <a:off x="4488623" y="1585929"/>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836551" y="1743494"/>
        <a:ext cx="1038796" cy="1194019"/>
      </dsp:txXfrm>
    </dsp:sp>
    <dsp:sp modelId="{1E6395AE-AFE7-459C-A111-8ACC4FEFE9A9}">
      <dsp:nvSpPr>
        <dsp:cNvPr id="0" name=""/>
        <dsp:cNvSpPr/>
      </dsp:nvSpPr>
      <dsp:spPr>
        <a:xfrm rot="5400000">
          <a:off x="3555819"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7 days gap/2 locations</a:t>
          </a:r>
        </a:p>
      </dsp:txBody>
      <dsp:txXfrm rot="-5400000">
        <a:off x="3903747" y="3215868"/>
        <a:ext cx="1038796" cy="1194019"/>
      </dsp:txXfrm>
    </dsp:sp>
    <dsp:sp modelId="{A5A5E29A-5991-4E7C-BB2B-19E725CA8CA9}">
      <dsp:nvSpPr>
        <dsp:cNvPr id="0" name=""/>
        <dsp:cNvSpPr/>
      </dsp:nvSpPr>
      <dsp:spPr>
        <a:xfrm>
          <a:off x="5223515" y="3292481"/>
          <a:ext cx="1935873" cy="1040792"/>
        </a:xfrm>
        <a:prstGeom prst="rect">
          <a:avLst/>
        </a:prstGeom>
        <a:noFill/>
        <a:ln>
          <a:noFill/>
        </a:ln>
        <a:effectLst/>
      </dsp:spPr>
      <dsp:style>
        <a:lnRef idx="0">
          <a:scrgbClr r="0" g="0" b="0"/>
        </a:lnRef>
        <a:fillRef idx="0">
          <a:scrgbClr r="0" g="0" b="0"/>
        </a:fillRef>
        <a:effectRef idx="0">
          <a:scrgbClr r="0" g="0" b="0"/>
        </a:effectRef>
        <a:fontRef idx="minor"/>
      </dsp:style>
    </dsp:sp>
    <dsp:sp modelId="{86E13FF6-8915-4B2E-AE6B-10B463E9E351}">
      <dsp:nvSpPr>
        <dsp:cNvPr id="0" name=""/>
        <dsp:cNvSpPr/>
      </dsp:nvSpPr>
      <dsp:spPr>
        <a:xfrm rot="5400000">
          <a:off x="1925938" y="3058303"/>
          <a:ext cx="1734653" cy="150914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73866" y="3215868"/>
        <a:ext cx="1038796" cy="1194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D209F-7644-40FF-8951-4AAA78DA4740}">
      <dsp:nvSpPr>
        <dsp:cNvPr id="0" name=""/>
        <dsp:cNvSpPr/>
      </dsp:nvSpPr>
      <dsp:spPr>
        <a:xfrm>
          <a:off x="0" y="0"/>
          <a:ext cx="8812213" cy="24384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263BA-1737-4F27-85DC-DED1F6F0DF01}">
      <dsp:nvSpPr>
        <dsp:cNvPr id="0" name=""/>
        <dsp:cNvSpPr/>
      </dsp:nvSpPr>
      <dsp:spPr>
        <a:xfrm>
          <a:off x="264366"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51BA9-2003-46B4-B81D-DEFDE4B6CCF8}">
      <dsp:nvSpPr>
        <dsp:cNvPr id="0" name=""/>
        <dsp:cNvSpPr/>
      </dsp:nvSpPr>
      <dsp:spPr>
        <a:xfrm rot="10800000">
          <a:off x="264366"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Vim Study</a:t>
          </a:r>
        </a:p>
        <a:p>
          <a:pPr marL="0" lvl="0" indent="0" algn="ctr" defTabSz="889000">
            <a:lnSpc>
              <a:spcPct val="90000"/>
            </a:lnSpc>
            <a:spcBef>
              <a:spcPct val="0"/>
            </a:spcBef>
            <a:spcAft>
              <a:spcPct val="35000"/>
            </a:spcAft>
            <a:buNone/>
          </a:pPr>
          <a:r>
            <a:rPr lang="en-US" sz="1700" kern="1200" dirty="0"/>
            <a:t>1. Sample size is 7500 and conducted for 2 times</a:t>
          </a:r>
        </a:p>
        <a:p>
          <a:pPr marL="0" lvl="0" indent="0" algn="ctr" defTabSz="889000">
            <a:lnSpc>
              <a:spcPct val="90000"/>
            </a:lnSpc>
            <a:spcBef>
              <a:spcPct val="0"/>
            </a:spcBef>
            <a:spcAft>
              <a:spcPct val="35000"/>
            </a:spcAft>
            <a:buNone/>
          </a:pPr>
          <a:r>
            <a:rPr lang="en-US" sz="1700" kern="1200" dirty="0"/>
            <a:t>2. Quality checking of dishwash bar and liquid bar</a:t>
          </a:r>
        </a:p>
      </dsp:txBody>
      <dsp:txXfrm rot="10800000">
        <a:off x="343974" y="2438400"/>
        <a:ext cx="2429371" cy="2900658"/>
      </dsp:txXfrm>
    </dsp:sp>
    <dsp:sp modelId="{2117161E-C36B-4B53-A947-1939F877C0AD}">
      <dsp:nvSpPr>
        <dsp:cNvPr id="0" name=""/>
        <dsp:cNvSpPr/>
      </dsp:nvSpPr>
      <dsp:spPr>
        <a:xfrm>
          <a:off x="3111812"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D78DA-DFD5-4273-B545-73739DAB8760}">
      <dsp:nvSpPr>
        <dsp:cNvPr id="0" name=""/>
        <dsp:cNvSpPr/>
      </dsp:nvSpPr>
      <dsp:spPr>
        <a:xfrm rot="10800000">
          <a:off x="3111812"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Toothpaste Study (</a:t>
          </a:r>
          <a:r>
            <a:rPr lang="en-US" sz="1600" b="1" kern="1200" dirty="0"/>
            <a:t>Hailee Cup)</a:t>
          </a:r>
        </a:p>
        <a:p>
          <a:pPr marL="0" lvl="0" indent="0" algn="ctr" defTabSz="889000">
            <a:lnSpc>
              <a:spcPct val="90000"/>
            </a:lnSpc>
            <a:spcBef>
              <a:spcPct val="0"/>
            </a:spcBef>
            <a:spcAft>
              <a:spcPct val="35000"/>
            </a:spcAft>
            <a:buNone/>
          </a:pPr>
          <a:r>
            <a:rPr lang="en-US" sz="1700" kern="1200" dirty="0"/>
            <a:t>1. Sample size was 5000 and conducted for two times</a:t>
          </a:r>
        </a:p>
        <a:p>
          <a:pPr marL="0" lvl="0" indent="0" algn="ctr" defTabSz="889000">
            <a:lnSpc>
              <a:spcPct val="90000"/>
            </a:lnSpc>
            <a:spcBef>
              <a:spcPct val="0"/>
            </a:spcBef>
            <a:spcAft>
              <a:spcPct val="35000"/>
            </a:spcAft>
            <a:buNone/>
          </a:pPr>
          <a:r>
            <a:rPr lang="en-US" sz="1700" kern="1200" dirty="0"/>
            <a:t>2. Objective is to launch new variant of close up toothpaste</a:t>
          </a:r>
        </a:p>
        <a:p>
          <a:pPr marL="0" lvl="0" indent="0" algn="ctr" defTabSz="889000">
            <a:lnSpc>
              <a:spcPct val="90000"/>
            </a:lnSpc>
            <a:spcBef>
              <a:spcPct val="0"/>
            </a:spcBef>
            <a:spcAft>
              <a:spcPct val="35000"/>
            </a:spcAft>
            <a:buNone/>
          </a:pPr>
          <a:r>
            <a:rPr lang="en-US" sz="1700" kern="1200" dirty="0"/>
            <a:t>3. Dhaka, Chittagong and </a:t>
          </a:r>
          <a:r>
            <a:rPr lang="en-US" sz="1700" kern="1200" dirty="0" err="1"/>
            <a:t>Rajshahi</a:t>
          </a:r>
          <a:r>
            <a:rPr lang="en-US" sz="1700" kern="1200" dirty="0"/>
            <a:t> were center</a:t>
          </a:r>
        </a:p>
      </dsp:txBody>
      <dsp:txXfrm rot="10800000">
        <a:off x="3191420" y="2438400"/>
        <a:ext cx="2429371" cy="2900658"/>
      </dsp:txXfrm>
    </dsp:sp>
    <dsp:sp modelId="{18D558BB-C55D-4234-B19E-6860E11A1A30}">
      <dsp:nvSpPr>
        <dsp:cNvPr id="0" name=""/>
        <dsp:cNvSpPr/>
      </dsp:nvSpPr>
      <dsp:spPr>
        <a:xfrm>
          <a:off x="5959259" y="325120"/>
          <a:ext cx="2588587" cy="178816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940E2-D950-4EB5-A5DF-7825A11F9120}">
      <dsp:nvSpPr>
        <dsp:cNvPr id="0" name=""/>
        <dsp:cNvSpPr/>
      </dsp:nvSpPr>
      <dsp:spPr>
        <a:xfrm rot="10800000">
          <a:off x="5959259" y="2438400"/>
          <a:ext cx="2588587" cy="298026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t>Glow &amp; Lovely Study</a:t>
          </a:r>
        </a:p>
        <a:p>
          <a:pPr marL="0" lvl="0" indent="0" algn="ctr" defTabSz="889000">
            <a:lnSpc>
              <a:spcPct val="90000"/>
            </a:lnSpc>
            <a:spcBef>
              <a:spcPct val="0"/>
            </a:spcBef>
            <a:spcAft>
              <a:spcPct val="35000"/>
            </a:spcAft>
            <a:buNone/>
          </a:pPr>
          <a:r>
            <a:rPr lang="en-US" sz="1700" kern="1200" dirty="0"/>
            <a:t>1. Sample size was around 1480 and conducted for two times</a:t>
          </a:r>
        </a:p>
        <a:p>
          <a:pPr marL="0" lvl="0" indent="0" algn="ctr" defTabSz="889000">
            <a:lnSpc>
              <a:spcPct val="90000"/>
            </a:lnSpc>
            <a:spcBef>
              <a:spcPct val="0"/>
            </a:spcBef>
            <a:spcAft>
              <a:spcPct val="35000"/>
            </a:spcAft>
            <a:buNone/>
          </a:pPr>
          <a:r>
            <a:rPr lang="en-US" sz="1700" kern="1200" dirty="0"/>
            <a:t>2. Objective is to launch new variant of Fair &amp; Lovely Fairness Cream</a:t>
          </a:r>
        </a:p>
      </dsp:txBody>
      <dsp:txXfrm rot="10800000">
        <a:off x="6038867" y="2438400"/>
        <a:ext cx="2429371" cy="290065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B28E5-83B7-4ABD-ADDF-A32AE10B7CD0}"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BDDFD-E3C2-4FE0-ACB9-34B3F2503AD6}" type="slidenum">
              <a:rPr lang="en-US" smtClean="0"/>
              <a:t>‹#›</a:t>
            </a:fld>
            <a:endParaRPr lang="en-US"/>
          </a:p>
        </p:txBody>
      </p:sp>
    </p:spTree>
    <p:extLst>
      <p:ext uri="{BB962C8B-B14F-4D97-AF65-F5344CB8AC3E}">
        <p14:creationId xmlns:p14="http://schemas.microsoft.com/office/powerpoint/2010/main" val="110926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E730-5C10-C950-615A-73D5011711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AFD068-F11D-FA24-9568-28186578B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4D4A6F-E969-1E40-837B-6FFF8D11B330}"/>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D54735E9-09C0-B5E6-B506-8CCF29234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BE31B-46C2-8A3E-2A8F-D2CEF9650BE4}"/>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41875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5644-6DA2-C3A7-68E3-410D7422D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2448A-4F11-7AD1-FC66-F601ECC32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0030C-1EC8-8AE8-B55D-F0AF8E9179A7}"/>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333ED8E6-4143-C22E-0021-280F474BD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3554F-C87A-8D9C-226A-0D42F63E246C}"/>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83829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19718A-9EC4-4CDA-74FA-15AF1C3AC7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11236-245A-E1D8-FBCF-E13DAB017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D8958-986B-5DB3-FBDB-5F2EA5CF99A2}"/>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95C8CDBF-CEF9-EC2C-78B4-E8524E8DB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4F2F9-1B49-946C-953B-3D105C809860}"/>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64312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D1FD-97AA-6ABF-0570-AD775826B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9E500-E989-A630-F1DA-0A61DB600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1C7EF-736B-CAD7-069D-4B05806D0B79}"/>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5B10CBC5-299B-F931-1903-783376C84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9F4A4-ECEA-863A-71D3-88D87481A96D}"/>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425029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1D07-4838-5D15-86A3-23187828F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79BF9D-31D9-6D3B-2B9C-5C11ACE1B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F94BC-645B-8E23-B252-FB2EA014DA3D}"/>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BDA6EDCD-0BAC-F6F4-925B-49AAE3A61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3201B-B359-F9C1-2C00-16DA73F374F7}"/>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415706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16BC-7BA1-B0D7-8C9A-9D4B481FF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5360D6-C0FB-594D-0FED-AB44F08B0E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4098F-175D-EB07-4F4D-1FEAFB8DF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8B767-90FD-4A2F-7060-6E0DC45C0724}"/>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6" name="Footer Placeholder 5">
            <a:extLst>
              <a:ext uri="{FF2B5EF4-FFF2-40B4-BE49-F238E27FC236}">
                <a16:creationId xmlns:a16="http://schemas.microsoft.com/office/drawing/2014/main" id="{1F544763-4A1C-4F31-4537-2C9F7FF14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BEE6C-3E6F-1964-B1EE-CE1719F357E6}"/>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818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5140-0A40-1419-FC9C-3F6DEEA9CA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1EB4A-25B9-10F5-6ACC-DD4E08153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1B9F9-BFFD-01E8-C63E-450A828D09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D31513-C4CB-5D40-F063-74820E7C0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F6562-1B49-579D-203E-2C69D1785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40CAD-AFC7-3408-B3C0-C8A5574476B7}"/>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8" name="Footer Placeholder 7">
            <a:extLst>
              <a:ext uri="{FF2B5EF4-FFF2-40B4-BE49-F238E27FC236}">
                <a16:creationId xmlns:a16="http://schemas.microsoft.com/office/drawing/2014/main" id="{369BA4E5-31C3-4382-2115-22A1CF98E0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A03F7-2BFA-8346-00A9-B7D6F34316B9}"/>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1414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EDD-8AFC-D53D-E172-78601B78A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69426-C315-D346-0844-D22B58E4B0BE}"/>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4" name="Footer Placeholder 3">
            <a:extLst>
              <a:ext uri="{FF2B5EF4-FFF2-40B4-BE49-F238E27FC236}">
                <a16:creationId xmlns:a16="http://schemas.microsoft.com/office/drawing/2014/main" id="{AD27D2AE-C960-CC0F-AF74-04B771132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6FF3A-C205-A9A8-B2D6-6FB5DFEF037B}"/>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287873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4BB4A-D9D4-74C1-BB2F-038776A384AC}"/>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3" name="Footer Placeholder 2">
            <a:extLst>
              <a:ext uri="{FF2B5EF4-FFF2-40B4-BE49-F238E27FC236}">
                <a16:creationId xmlns:a16="http://schemas.microsoft.com/office/drawing/2014/main" id="{B26F95EF-A545-3FD3-6755-208739177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E7128-A981-9CD0-7060-5E6F2539BC2B}"/>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327953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A660-F523-24C0-3D90-0E7576CB0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BB7FA-C4FC-8FC1-B079-D2788EEFF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84490-A857-D733-8466-3CC1770AD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C2315-4C01-391B-0F3F-1045A6E2D930}"/>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6" name="Footer Placeholder 5">
            <a:extLst>
              <a:ext uri="{FF2B5EF4-FFF2-40B4-BE49-F238E27FC236}">
                <a16:creationId xmlns:a16="http://schemas.microsoft.com/office/drawing/2014/main" id="{FBA5CF9D-2F7E-B68D-0D8F-14ECFB2E0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751CD-A4C5-4A4C-D9C7-9D8ED61256D4}"/>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185452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CAA1A-4648-9A21-171D-4818E4543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4F59C-E43B-EC93-CEC2-24DA4EDC2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EB985-D5B7-006F-865F-AC445A118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1D2EF-D274-A495-76B6-3A8CCBE5DC2D}"/>
              </a:ext>
            </a:extLst>
          </p:cNvPr>
          <p:cNvSpPr>
            <a:spLocks noGrp="1"/>
          </p:cNvSpPr>
          <p:nvPr>
            <p:ph type="dt" sz="half" idx="10"/>
          </p:nvPr>
        </p:nvSpPr>
        <p:spPr/>
        <p:txBody>
          <a:bodyPr/>
          <a:lstStyle/>
          <a:p>
            <a:fld id="{97FED6E2-7EE2-423E-AF2F-2A5F0A14E2F9}" type="datetimeFigureOut">
              <a:rPr lang="en-US" smtClean="0"/>
              <a:t>3/3/2026</a:t>
            </a:fld>
            <a:endParaRPr lang="en-US"/>
          </a:p>
        </p:txBody>
      </p:sp>
      <p:sp>
        <p:nvSpPr>
          <p:cNvPr id="6" name="Footer Placeholder 5">
            <a:extLst>
              <a:ext uri="{FF2B5EF4-FFF2-40B4-BE49-F238E27FC236}">
                <a16:creationId xmlns:a16="http://schemas.microsoft.com/office/drawing/2014/main" id="{0FFA4B7A-EA62-196C-B667-B70E96A7E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5D9B7-1AEC-A56B-295C-E2448AC59C3E}"/>
              </a:ext>
            </a:extLst>
          </p:cNvPr>
          <p:cNvSpPr>
            <a:spLocks noGrp="1"/>
          </p:cNvSpPr>
          <p:nvPr>
            <p:ph type="sldNum" sz="quarter" idx="12"/>
          </p:nvPr>
        </p:nvSpPr>
        <p:spPr/>
        <p:txBody>
          <a:bodyPr/>
          <a:lstStyle/>
          <a:p>
            <a:fld id="{096CAB37-F1C5-483F-AAB2-A70213FFDEC3}" type="slidenum">
              <a:rPr lang="en-US" smtClean="0"/>
              <a:t>‹#›</a:t>
            </a:fld>
            <a:endParaRPr lang="en-US"/>
          </a:p>
        </p:txBody>
      </p:sp>
    </p:spTree>
    <p:extLst>
      <p:ext uri="{BB962C8B-B14F-4D97-AF65-F5344CB8AC3E}">
        <p14:creationId xmlns:p14="http://schemas.microsoft.com/office/powerpoint/2010/main" val="374714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9E782-4FE7-827E-E65D-A4B959D7D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F05C64-3B2F-0DD0-7AFE-FF83B6DB7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27B4F-9957-9698-1556-39909CFAB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D6E2-7EE2-423E-AF2F-2A5F0A14E2F9}" type="datetimeFigureOut">
              <a:rPr lang="en-US" smtClean="0"/>
              <a:t>3/3/2026</a:t>
            </a:fld>
            <a:endParaRPr lang="en-US"/>
          </a:p>
        </p:txBody>
      </p:sp>
      <p:sp>
        <p:nvSpPr>
          <p:cNvPr id="5" name="Footer Placeholder 4">
            <a:extLst>
              <a:ext uri="{FF2B5EF4-FFF2-40B4-BE49-F238E27FC236}">
                <a16:creationId xmlns:a16="http://schemas.microsoft.com/office/drawing/2014/main" id="{7A790120-697B-5CDD-47F9-23F7C496E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D9E069-15BF-8913-CCBF-AE54369FF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CAB37-F1C5-483F-AAB2-A70213FFDEC3}" type="slidenum">
              <a:rPr lang="en-US" smtClean="0"/>
              <a:t>‹#›</a:t>
            </a:fld>
            <a:endParaRPr lang="en-US"/>
          </a:p>
        </p:txBody>
      </p:sp>
    </p:spTree>
    <p:extLst>
      <p:ext uri="{BB962C8B-B14F-4D97-AF65-F5344CB8AC3E}">
        <p14:creationId xmlns:p14="http://schemas.microsoft.com/office/powerpoint/2010/main" val="128469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3.jpeg"/><Relationship Id="rId7" Type="http://schemas.openxmlformats.org/officeDocument/2006/relationships/diagramLayout" Target="../diagrams/layout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5.svg"/><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diagramColors" Target="../diagrams/colors8.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diagramLayout" Target="../diagrams/layout9.xml"/><Relationship Id="rId12"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9.xml"/><Relationship Id="rId11" Type="http://schemas.openxmlformats.org/officeDocument/2006/relationships/image" Target="../media/image7.jpg"/><Relationship Id="rId5" Type="http://schemas.openxmlformats.org/officeDocument/2006/relationships/image" Target="../media/image5.svg"/><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image" Target="../media/image12.jpg"/><Relationship Id="rId3" Type="http://schemas.openxmlformats.org/officeDocument/2006/relationships/image" Target="../media/image3.jpeg"/><Relationship Id="rId7" Type="http://schemas.openxmlformats.org/officeDocument/2006/relationships/diagramLayout" Target="../diagrams/layout10.xml"/><Relationship Id="rId12"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image" Target="../media/image10.jpg"/><Relationship Id="rId5" Type="http://schemas.openxmlformats.org/officeDocument/2006/relationships/image" Target="../media/image5.svg"/><Relationship Id="rId10" Type="http://schemas.microsoft.com/office/2007/relationships/diagramDrawing" Target="../diagrams/drawing10.xml"/><Relationship Id="rId4" Type="http://schemas.openxmlformats.org/officeDocument/2006/relationships/image" Target="../media/image4.png"/><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image" Target="../media/image15.jpg"/><Relationship Id="rId3" Type="http://schemas.openxmlformats.org/officeDocument/2006/relationships/image" Target="../media/image3.jpeg"/><Relationship Id="rId7" Type="http://schemas.openxmlformats.org/officeDocument/2006/relationships/diagramLayout" Target="../diagrams/layout11.xml"/><Relationship Id="rId12"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openxmlformats.org/officeDocument/2006/relationships/image" Target="../media/image13.jpg"/><Relationship Id="rId5" Type="http://schemas.openxmlformats.org/officeDocument/2006/relationships/image" Target="../media/image5.svg"/><Relationship Id="rId10" Type="http://schemas.microsoft.com/office/2007/relationships/diagramDrawing" Target="../diagrams/drawing11.xml"/><Relationship Id="rId4" Type="http://schemas.openxmlformats.org/officeDocument/2006/relationships/image" Target="../media/image4.png"/><Relationship Id="rId9"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diagramLayout" Target="../diagrams/layout12.xml"/><Relationship Id="rId12"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2.xml"/><Relationship Id="rId11" Type="http://schemas.openxmlformats.org/officeDocument/2006/relationships/image" Target="../media/image16.jpeg"/><Relationship Id="rId5" Type="http://schemas.openxmlformats.org/officeDocument/2006/relationships/image" Target="../media/image5.svg"/><Relationship Id="rId10" Type="http://schemas.microsoft.com/office/2007/relationships/diagramDrawing" Target="../diagrams/drawing12.xml"/><Relationship Id="rId4" Type="http://schemas.openxmlformats.org/officeDocument/2006/relationships/image" Target="../media/image4.png"/><Relationship Id="rId9" Type="http://schemas.openxmlformats.org/officeDocument/2006/relationships/diagramColors" Target="../diagrams/colors12.xml"/><Relationship Id="rId1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5.sv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jpeg"/><Relationship Id="rId1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3.jpeg"/><Relationship Id="rId7" Type="http://schemas.openxmlformats.org/officeDocument/2006/relationships/diagramLayout" Target="../diagrams/layout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5.svg"/><Relationship Id="rId10" Type="http://schemas.microsoft.com/office/2007/relationships/diagramDrawing" Target="../diagrams/drawing13.xml"/><Relationship Id="rId4" Type="http://schemas.openxmlformats.org/officeDocument/2006/relationships/image" Target="../media/image4.png"/><Relationship Id="rId9" Type="http://schemas.openxmlformats.org/officeDocument/2006/relationships/diagramColors" Target="../diagrams/colors13.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4.xml"/><Relationship Id="rId13" Type="http://schemas.openxmlformats.org/officeDocument/2006/relationships/image" Target="../media/image32.jpeg"/><Relationship Id="rId3" Type="http://schemas.openxmlformats.org/officeDocument/2006/relationships/image" Target="../media/image3.jpeg"/><Relationship Id="rId7" Type="http://schemas.openxmlformats.org/officeDocument/2006/relationships/diagramLayout" Target="../diagrams/layout14.xml"/><Relationship Id="rId12"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4.xml"/><Relationship Id="rId11" Type="http://schemas.openxmlformats.org/officeDocument/2006/relationships/image" Target="../media/image30.jpeg"/><Relationship Id="rId5" Type="http://schemas.openxmlformats.org/officeDocument/2006/relationships/image" Target="../media/image5.svg"/><Relationship Id="rId10" Type="http://schemas.microsoft.com/office/2007/relationships/diagramDrawing" Target="../diagrams/drawing14.xml"/><Relationship Id="rId4" Type="http://schemas.openxmlformats.org/officeDocument/2006/relationships/image" Target="../media/image4.png"/><Relationship Id="rId9" Type="http://schemas.openxmlformats.org/officeDocument/2006/relationships/diagramColors" Target="../diagrams/colors14.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jpe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jpeg"/><Relationship Id="rId7"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3.jpeg"/><Relationship Id="rId7" Type="http://schemas.openxmlformats.org/officeDocument/2006/relationships/diagramLayout" Target="../diagrams/layout1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5.xml"/><Relationship Id="rId5" Type="http://schemas.openxmlformats.org/officeDocument/2006/relationships/image" Target="../media/image5.svg"/><Relationship Id="rId10" Type="http://schemas.microsoft.com/office/2007/relationships/diagramDrawing" Target="../diagrams/drawing15.xml"/><Relationship Id="rId4" Type="http://schemas.openxmlformats.org/officeDocument/2006/relationships/image" Target="../media/image4.png"/><Relationship Id="rId9" Type="http://schemas.openxmlformats.org/officeDocument/2006/relationships/diagramColors" Target="../diagrams/colors15.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3.jpeg"/><Relationship Id="rId7" Type="http://schemas.openxmlformats.org/officeDocument/2006/relationships/diagramLayout" Target="../diagrams/layout1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6.xml"/><Relationship Id="rId5" Type="http://schemas.openxmlformats.org/officeDocument/2006/relationships/image" Target="../media/image5.svg"/><Relationship Id="rId10" Type="http://schemas.microsoft.com/office/2007/relationships/diagramDrawing" Target="../diagrams/drawing16.xml"/><Relationship Id="rId4" Type="http://schemas.openxmlformats.org/officeDocument/2006/relationships/image" Target="../media/image4.png"/><Relationship Id="rId9" Type="http://schemas.openxmlformats.org/officeDocument/2006/relationships/diagramColors" Target="../diagrams/colors16.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3.jpeg"/><Relationship Id="rId7" Type="http://schemas.openxmlformats.org/officeDocument/2006/relationships/diagramLayout" Target="../diagrams/layout1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7.xml"/><Relationship Id="rId5" Type="http://schemas.openxmlformats.org/officeDocument/2006/relationships/image" Target="../media/image5.svg"/><Relationship Id="rId10" Type="http://schemas.microsoft.com/office/2007/relationships/diagramDrawing" Target="../diagrams/drawing17.xml"/><Relationship Id="rId4" Type="http://schemas.openxmlformats.org/officeDocument/2006/relationships/image" Target="../media/image4.png"/><Relationship Id="rId9" Type="http://schemas.openxmlformats.org/officeDocument/2006/relationships/diagramColors" Target="../diagrams/colors17.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8.xml"/><Relationship Id="rId13" Type="http://schemas.openxmlformats.org/officeDocument/2006/relationships/image" Target="../media/image42.jpg"/><Relationship Id="rId3" Type="http://schemas.openxmlformats.org/officeDocument/2006/relationships/image" Target="../media/image3.jpeg"/><Relationship Id="rId7" Type="http://schemas.openxmlformats.org/officeDocument/2006/relationships/diagramLayout" Target="../diagrams/layout18.xml"/><Relationship Id="rId12"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8.xml"/><Relationship Id="rId11" Type="http://schemas.openxmlformats.org/officeDocument/2006/relationships/image" Target="../media/image40.jpeg"/><Relationship Id="rId5" Type="http://schemas.openxmlformats.org/officeDocument/2006/relationships/image" Target="../media/image5.svg"/><Relationship Id="rId10" Type="http://schemas.microsoft.com/office/2007/relationships/diagramDrawing" Target="../diagrams/drawing18.xml"/><Relationship Id="rId4" Type="http://schemas.openxmlformats.org/officeDocument/2006/relationships/image" Target="../media/image4.png"/><Relationship Id="rId9" Type="http://schemas.openxmlformats.org/officeDocument/2006/relationships/diagramColors" Target="../diagrams/colors18.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3.jpeg"/><Relationship Id="rId7" Type="http://schemas.openxmlformats.org/officeDocument/2006/relationships/diagramLayout" Target="../diagrams/layout19.xml"/><Relationship Id="rId12"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9.xml"/><Relationship Id="rId11" Type="http://schemas.openxmlformats.org/officeDocument/2006/relationships/image" Target="../media/image43.png"/><Relationship Id="rId5" Type="http://schemas.openxmlformats.org/officeDocument/2006/relationships/image" Target="../media/image5.svg"/><Relationship Id="rId10" Type="http://schemas.microsoft.com/office/2007/relationships/diagramDrawing" Target="../diagrams/drawing19.xml"/><Relationship Id="rId4" Type="http://schemas.openxmlformats.org/officeDocument/2006/relationships/image" Target="../media/image4.png"/><Relationship Id="rId9" Type="http://schemas.openxmlformats.org/officeDocument/2006/relationships/diagramColors" Target="../diagrams/colors1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3.jpeg"/><Relationship Id="rId7" Type="http://schemas.openxmlformats.org/officeDocument/2006/relationships/diagramLayout" Target="../diagrams/layout2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0.xml"/><Relationship Id="rId5" Type="http://schemas.openxmlformats.org/officeDocument/2006/relationships/image" Target="../media/image5.svg"/><Relationship Id="rId10" Type="http://schemas.microsoft.com/office/2007/relationships/diagramDrawing" Target="../diagrams/drawing20.xml"/><Relationship Id="rId4" Type="http://schemas.openxmlformats.org/officeDocument/2006/relationships/image" Target="../media/image4.png"/><Relationship Id="rId9" Type="http://schemas.openxmlformats.org/officeDocument/2006/relationships/diagramColors" Target="../diagrams/colors20.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3.jpeg"/><Relationship Id="rId7" Type="http://schemas.openxmlformats.org/officeDocument/2006/relationships/diagramLayout" Target="../diagrams/layout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1.xml"/><Relationship Id="rId11" Type="http://schemas.openxmlformats.org/officeDocument/2006/relationships/image" Target="../media/image45.png"/><Relationship Id="rId5" Type="http://schemas.openxmlformats.org/officeDocument/2006/relationships/image" Target="../media/image5.svg"/><Relationship Id="rId10" Type="http://schemas.microsoft.com/office/2007/relationships/diagramDrawing" Target="../diagrams/drawing21.xml"/><Relationship Id="rId4" Type="http://schemas.openxmlformats.org/officeDocument/2006/relationships/image" Target="../media/image4.png"/><Relationship Id="rId9" Type="http://schemas.openxmlformats.org/officeDocument/2006/relationships/diagramColors" Target="../diagrams/colors2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sv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2.xml"/><Relationship Id="rId13" Type="http://schemas.openxmlformats.org/officeDocument/2006/relationships/image" Target="../media/image50.jpeg"/><Relationship Id="rId3" Type="http://schemas.openxmlformats.org/officeDocument/2006/relationships/image" Target="../media/image3.jpeg"/><Relationship Id="rId7" Type="http://schemas.openxmlformats.org/officeDocument/2006/relationships/diagramLayout" Target="../diagrams/layout22.xml"/><Relationship Id="rId12"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2.xml"/><Relationship Id="rId11" Type="http://schemas.openxmlformats.org/officeDocument/2006/relationships/image" Target="../media/image48.jpeg"/><Relationship Id="rId5" Type="http://schemas.openxmlformats.org/officeDocument/2006/relationships/image" Target="../media/image5.svg"/><Relationship Id="rId10" Type="http://schemas.microsoft.com/office/2007/relationships/diagramDrawing" Target="../diagrams/drawing22.xml"/><Relationship Id="rId4" Type="http://schemas.openxmlformats.org/officeDocument/2006/relationships/image" Target="../media/image4.png"/><Relationship Id="rId9" Type="http://schemas.openxmlformats.org/officeDocument/2006/relationships/diagramColors" Target="../diagrams/colors22.xml"/><Relationship Id="rId1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image" Target="../media/image3.jpeg"/><Relationship Id="rId7" Type="http://schemas.openxmlformats.org/officeDocument/2006/relationships/diagramLayout" Target="../diagrams/layout2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3.xml"/><Relationship Id="rId5" Type="http://schemas.openxmlformats.org/officeDocument/2006/relationships/image" Target="../media/image5.svg"/><Relationship Id="rId10" Type="http://schemas.microsoft.com/office/2007/relationships/diagramDrawing" Target="../diagrams/drawing23.xml"/><Relationship Id="rId4" Type="http://schemas.openxmlformats.org/officeDocument/2006/relationships/image" Target="../media/image4.png"/><Relationship Id="rId9" Type="http://schemas.openxmlformats.org/officeDocument/2006/relationships/diagramColors" Target="../diagrams/colors2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2.jpeg"/><Relationship Id="rId4" Type="http://schemas.openxmlformats.org/officeDocument/2006/relationships/hyperlink" Target="http://www.ctmrsgroup-bd.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8" Type="http://schemas.openxmlformats.org/officeDocument/2006/relationships/hyperlink" Target="mailto:roy.amitesh@ctmrs-bd.com" TargetMode="External"/><Relationship Id="rId3" Type="http://schemas.openxmlformats.org/officeDocument/2006/relationships/image" Target="../media/image3.jpeg"/><Relationship Id="rId7" Type="http://schemas.openxmlformats.org/officeDocument/2006/relationships/hyperlink" Target="mailto:amitesh.roy@ctmrsgroup-bd.com"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3.jpe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5.sv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jpeg"/><Relationship Id="rId7" Type="http://schemas.openxmlformats.org/officeDocument/2006/relationships/diagramLayout" Target="../diagrams/layou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5.sv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3.jpeg"/><Relationship Id="rId7" Type="http://schemas.openxmlformats.org/officeDocument/2006/relationships/diagramLayout" Target="../diagrams/layou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5.svg"/><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jpeg"/><Relationship Id="rId7" Type="http://schemas.openxmlformats.org/officeDocument/2006/relationships/diagramLayout" Target="../diagrams/layout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5.svg"/><Relationship Id="rId10" Type="http://schemas.microsoft.com/office/2007/relationships/diagramDrawing" Target="../diagrams/drawing6.xml"/><Relationship Id="rId4" Type="http://schemas.openxmlformats.org/officeDocument/2006/relationships/image" Target="../media/image4.pn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3.jpeg"/><Relationship Id="rId7" Type="http://schemas.openxmlformats.org/officeDocument/2006/relationships/diagramLayout" Target="../diagrams/layout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5.svg"/><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26643-F92E-8BA3-AD79-41253D07C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75" y="1263930"/>
            <a:ext cx="10626923" cy="4114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79735" y="2132337"/>
            <a:ext cx="6740338" cy="1015663"/>
          </a:xfrm>
          <a:prstGeom prst="rect">
            <a:avLst/>
          </a:prstGeom>
          <a:noFill/>
        </p:spPr>
        <p:txBody>
          <a:bodyPr wrap="square">
            <a:spAutoFit/>
          </a:bodyPr>
          <a:lstStyle/>
          <a:p>
            <a:r>
              <a:rPr lang="en-GB" altLang="en-US" sz="6000" b="1" i="1" dirty="0">
                <a:solidFill>
                  <a:schemeClr val="bg1"/>
                </a:solidFill>
              </a:rPr>
              <a:t>Credentials of MRS </a:t>
            </a:r>
            <a:endParaRPr lang="en-US" sz="6000" dirty="0">
              <a:solidFill>
                <a:schemeClr val="bg1"/>
              </a:solidFill>
            </a:endParaRPr>
          </a:p>
        </p:txBody>
      </p:sp>
      <p:pic>
        <p:nvPicPr>
          <p:cNvPr id="9" name="Graphic 8">
            <a:extLst>
              <a:ext uri="{FF2B5EF4-FFF2-40B4-BE49-F238E27FC236}">
                <a16:creationId xmlns:a16="http://schemas.microsoft.com/office/drawing/2014/main" id="{A743E776-9E24-A0D4-DA47-C12A10700A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375" y="6111666"/>
            <a:ext cx="10626923" cy="6292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6CDA-3862-AD8D-523A-242E0CB86A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2E0186-9CB2-E3B6-60E9-1328D6B7286A}"/>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77D94335-8647-D2CE-50EA-10B1D52EBF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F714BF9D-0F93-FCB1-C53D-5054EC087F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C7354AD5-2EBF-ECAE-EEBC-4D9F5CABB28E}"/>
              </a:ext>
            </a:extLst>
          </p:cNvPr>
          <p:cNvGraphicFramePr/>
          <p:nvPr>
            <p:extLst>
              <p:ext uri="{D42A27DB-BD31-4B8C-83A1-F6EECF244321}">
                <p14:modId xmlns:p14="http://schemas.microsoft.com/office/powerpoint/2010/main" val="90445"/>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37B46694-0475-04B9-7691-6C5EC0B0AED6}"/>
              </a:ext>
            </a:extLst>
          </p:cNvPr>
          <p:cNvSpPr txBox="1"/>
          <p:nvPr/>
        </p:nvSpPr>
        <p:spPr>
          <a:xfrm>
            <a:off x="5183069" y="1540274"/>
            <a:ext cx="1172116" cy="954107"/>
          </a:xfrm>
          <a:prstGeom prst="rect">
            <a:avLst/>
          </a:prstGeom>
          <a:noFill/>
        </p:spPr>
        <p:txBody>
          <a:bodyPr wrap="none" rtlCol="0">
            <a:spAutoFit/>
          </a:bodyPr>
          <a:lstStyle/>
          <a:p>
            <a:r>
              <a:rPr lang="en-US" sz="1400" dirty="0">
                <a:solidFill>
                  <a:schemeClr val="bg1"/>
                </a:solidFill>
              </a:rPr>
              <a:t>        9000</a:t>
            </a:r>
          </a:p>
          <a:p>
            <a:r>
              <a:rPr lang="en-US" sz="1400" dirty="0">
                <a:solidFill>
                  <a:schemeClr val="bg1"/>
                </a:solidFill>
              </a:rPr>
              <a:t>Respondents </a:t>
            </a:r>
          </a:p>
          <a:p>
            <a:r>
              <a:rPr lang="en-US" sz="1400" dirty="0">
                <a:solidFill>
                  <a:schemeClr val="bg1"/>
                </a:solidFill>
              </a:rPr>
              <a:t>conducted 3</a:t>
            </a:r>
          </a:p>
          <a:p>
            <a:r>
              <a:rPr lang="en-US" sz="1400" dirty="0">
                <a:solidFill>
                  <a:schemeClr val="bg1"/>
                </a:solidFill>
              </a:rPr>
              <a:t> times</a:t>
            </a:r>
          </a:p>
        </p:txBody>
      </p:sp>
      <p:sp>
        <p:nvSpPr>
          <p:cNvPr id="11" name="TextBox 10">
            <a:extLst>
              <a:ext uri="{FF2B5EF4-FFF2-40B4-BE49-F238E27FC236}">
                <a16:creationId xmlns:a16="http://schemas.microsoft.com/office/drawing/2014/main" id="{93DA886A-AD24-2A76-40C6-146D3FD12FB2}"/>
              </a:ext>
            </a:extLst>
          </p:cNvPr>
          <p:cNvSpPr txBox="1"/>
          <p:nvPr/>
        </p:nvSpPr>
        <p:spPr>
          <a:xfrm>
            <a:off x="7678735" y="3078509"/>
            <a:ext cx="1217769" cy="738664"/>
          </a:xfrm>
          <a:prstGeom prst="rect">
            <a:avLst/>
          </a:prstGeom>
          <a:noFill/>
        </p:spPr>
        <p:txBody>
          <a:bodyPr wrap="none" rtlCol="0">
            <a:spAutoFit/>
          </a:bodyPr>
          <a:lstStyle/>
          <a:p>
            <a:r>
              <a:rPr lang="en-US" sz="1400" dirty="0">
                <a:solidFill>
                  <a:schemeClr val="bg1"/>
                </a:solidFill>
              </a:rPr>
              <a:t>18 to 49 aged</a:t>
            </a:r>
          </a:p>
          <a:p>
            <a:r>
              <a:rPr lang="en-US" sz="1400" dirty="0">
                <a:solidFill>
                  <a:schemeClr val="bg1"/>
                </a:solidFill>
              </a:rPr>
              <a:t>      female </a:t>
            </a:r>
          </a:p>
          <a:p>
            <a:r>
              <a:rPr lang="en-US" sz="1400" dirty="0">
                <a:solidFill>
                  <a:schemeClr val="bg1"/>
                </a:solidFill>
              </a:rPr>
              <a:t>   respondents</a:t>
            </a:r>
          </a:p>
        </p:txBody>
      </p:sp>
      <p:sp>
        <p:nvSpPr>
          <p:cNvPr id="12" name="TextBox 11">
            <a:extLst>
              <a:ext uri="{FF2B5EF4-FFF2-40B4-BE49-F238E27FC236}">
                <a16:creationId xmlns:a16="http://schemas.microsoft.com/office/drawing/2014/main" id="{5FDD8BDD-FDF5-DE4F-06CC-2E635BEC1393}"/>
              </a:ext>
            </a:extLst>
          </p:cNvPr>
          <p:cNvSpPr txBox="1"/>
          <p:nvPr/>
        </p:nvSpPr>
        <p:spPr>
          <a:xfrm>
            <a:off x="5232198" y="4528637"/>
            <a:ext cx="1111202" cy="738664"/>
          </a:xfrm>
          <a:prstGeom prst="rect">
            <a:avLst/>
          </a:prstGeom>
          <a:noFill/>
        </p:spPr>
        <p:txBody>
          <a:bodyPr wrap="none" rtlCol="0">
            <a:spAutoFit/>
          </a:bodyPr>
          <a:lstStyle/>
          <a:p>
            <a:r>
              <a:rPr lang="en-US" sz="1400" dirty="0">
                <a:solidFill>
                  <a:schemeClr val="bg1"/>
                </a:solidFill>
              </a:rPr>
              <a:t>Random and</a:t>
            </a:r>
          </a:p>
          <a:p>
            <a:r>
              <a:rPr lang="en-US" sz="1400" dirty="0">
                <a:solidFill>
                  <a:schemeClr val="bg1"/>
                </a:solidFill>
              </a:rPr>
              <a:t>     Booster </a:t>
            </a:r>
          </a:p>
          <a:p>
            <a:r>
              <a:rPr lang="en-US" sz="1400" dirty="0">
                <a:solidFill>
                  <a:schemeClr val="bg1"/>
                </a:solidFill>
              </a:rPr>
              <a:t>   Sampling</a:t>
            </a:r>
          </a:p>
        </p:txBody>
      </p:sp>
      <p:sp>
        <p:nvSpPr>
          <p:cNvPr id="13" name="TextBox 12">
            <a:extLst>
              <a:ext uri="{FF2B5EF4-FFF2-40B4-BE49-F238E27FC236}">
                <a16:creationId xmlns:a16="http://schemas.microsoft.com/office/drawing/2014/main" id="{2A7DBA90-D828-05BD-8393-1546E6B8E543}"/>
              </a:ext>
            </a:extLst>
          </p:cNvPr>
          <p:cNvSpPr txBox="1"/>
          <p:nvPr/>
        </p:nvSpPr>
        <p:spPr>
          <a:xfrm>
            <a:off x="658304" y="3105834"/>
            <a:ext cx="5110823" cy="461665"/>
          </a:xfrm>
          <a:prstGeom prst="rect">
            <a:avLst/>
          </a:prstGeom>
          <a:noFill/>
        </p:spPr>
        <p:txBody>
          <a:bodyPr wrap="none" rtlCol="0">
            <a:spAutoFit/>
          </a:bodyPr>
          <a:lstStyle/>
          <a:p>
            <a:r>
              <a:rPr lang="en-US" sz="2400" b="1" i="1" dirty="0">
                <a:solidFill>
                  <a:schemeClr val="accent1">
                    <a:lumMod val="75000"/>
                  </a:schemeClr>
                </a:solidFill>
              </a:rPr>
              <a:t>Columbus (</a:t>
            </a:r>
            <a:r>
              <a:rPr lang="en-US" sz="2400" b="1" i="1" dirty="0" err="1">
                <a:solidFill>
                  <a:schemeClr val="accent1">
                    <a:lumMod val="75000"/>
                  </a:schemeClr>
                </a:solidFill>
              </a:rPr>
              <a:t>Lifebouy</a:t>
            </a:r>
            <a:r>
              <a:rPr lang="en-US" sz="2400" b="1" i="1" dirty="0">
                <a:solidFill>
                  <a:schemeClr val="accent1">
                    <a:lumMod val="75000"/>
                  </a:schemeClr>
                </a:solidFill>
              </a:rPr>
              <a:t> Soap) Product Test</a:t>
            </a:r>
          </a:p>
        </p:txBody>
      </p:sp>
    </p:spTree>
    <p:extLst>
      <p:ext uri="{BB962C8B-B14F-4D97-AF65-F5344CB8AC3E}">
        <p14:creationId xmlns:p14="http://schemas.microsoft.com/office/powerpoint/2010/main" val="95414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B079-57F7-E37E-7284-C0BD4EB4F9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8CB9D7-AC94-EF2D-8ED9-021A4DA80AC3}"/>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F9DBB8E9-CEE1-2C0E-5DF1-C12A8C7F0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A43C453-3C1D-F025-63DC-86108B7BED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AE699D3B-8C29-E1E8-E3DD-36A2C2E3F0D7}"/>
              </a:ext>
            </a:extLst>
          </p:cNvPr>
          <p:cNvGraphicFramePr/>
          <p:nvPr>
            <p:extLst>
              <p:ext uri="{D42A27DB-BD31-4B8C-83A1-F6EECF244321}">
                <p14:modId xmlns:p14="http://schemas.microsoft.com/office/powerpoint/2010/main" val="1209713952"/>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a:extLst>
              <a:ext uri="{FF2B5EF4-FFF2-40B4-BE49-F238E27FC236}">
                <a16:creationId xmlns:a16="http://schemas.microsoft.com/office/drawing/2014/main" id="{6DD9A6D7-E078-825C-E982-EE9E481DFE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0517" y="674151"/>
            <a:ext cx="2814637" cy="2132410"/>
          </a:xfrm>
          <a:prstGeom prst="rect">
            <a:avLst/>
          </a:prstGeom>
        </p:spPr>
      </p:pic>
      <p:pic>
        <p:nvPicPr>
          <p:cNvPr id="11" name="Picture 10">
            <a:extLst>
              <a:ext uri="{FF2B5EF4-FFF2-40B4-BE49-F238E27FC236}">
                <a16:creationId xmlns:a16="http://schemas.microsoft.com/office/drawing/2014/main" id="{E6F7B667-C5A9-E9F1-F2DB-C8C33ECAC4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3575" y="674151"/>
            <a:ext cx="2645377" cy="2132410"/>
          </a:xfrm>
          <a:prstGeom prst="rect">
            <a:avLst/>
          </a:prstGeom>
        </p:spPr>
      </p:pic>
      <p:pic>
        <p:nvPicPr>
          <p:cNvPr id="7" name="Picture 6">
            <a:extLst>
              <a:ext uri="{FF2B5EF4-FFF2-40B4-BE49-F238E27FC236}">
                <a16:creationId xmlns:a16="http://schemas.microsoft.com/office/drawing/2014/main" id="{DD597F0D-D542-876E-22A2-42EEB33419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2431" y="674152"/>
            <a:ext cx="2645377" cy="2132410"/>
          </a:xfrm>
          <a:prstGeom prst="rect">
            <a:avLst/>
          </a:prstGeom>
        </p:spPr>
      </p:pic>
    </p:spTree>
    <p:extLst>
      <p:ext uri="{BB962C8B-B14F-4D97-AF65-F5344CB8AC3E}">
        <p14:creationId xmlns:p14="http://schemas.microsoft.com/office/powerpoint/2010/main" val="412848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27E1-8589-CC99-D7BE-7F737B49B7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941247-021E-4665-C9E9-D35E9A0E75DC}"/>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E4C4420F-2F8A-600D-7677-1F9557C44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0AC3A479-917F-399D-DE89-E8D6790129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6570C374-DB28-617B-D1A8-A41E7B29AF2A}"/>
              </a:ext>
            </a:extLst>
          </p:cNvPr>
          <p:cNvGraphicFramePr/>
          <p:nvPr>
            <p:extLst>
              <p:ext uri="{D42A27DB-BD31-4B8C-83A1-F6EECF244321}">
                <p14:modId xmlns:p14="http://schemas.microsoft.com/office/powerpoint/2010/main" val="3437928466"/>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a:extLst>
              <a:ext uri="{FF2B5EF4-FFF2-40B4-BE49-F238E27FC236}">
                <a16:creationId xmlns:a16="http://schemas.microsoft.com/office/drawing/2014/main" id="{EC5CCD25-D621-5EB2-6AB3-4254E7B428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5950" y="674151"/>
            <a:ext cx="2728913" cy="2169062"/>
          </a:xfrm>
          <a:prstGeom prst="rect">
            <a:avLst/>
          </a:prstGeom>
        </p:spPr>
      </p:pic>
      <p:pic>
        <p:nvPicPr>
          <p:cNvPr id="10" name="Picture 9">
            <a:extLst>
              <a:ext uri="{FF2B5EF4-FFF2-40B4-BE49-F238E27FC236}">
                <a16:creationId xmlns:a16="http://schemas.microsoft.com/office/drawing/2014/main" id="{F1395921-D09A-400C-1036-1B6B624021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9292" y="674151"/>
            <a:ext cx="2580322" cy="2169062"/>
          </a:xfrm>
          <a:prstGeom prst="rect">
            <a:avLst/>
          </a:prstGeom>
        </p:spPr>
      </p:pic>
      <p:pic>
        <p:nvPicPr>
          <p:cNvPr id="12" name="Picture 11">
            <a:extLst>
              <a:ext uri="{FF2B5EF4-FFF2-40B4-BE49-F238E27FC236}">
                <a16:creationId xmlns:a16="http://schemas.microsoft.com/office/drawing/2014/main" id="{4EC5702F-48F3-C949-275C-6A50DAC850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64042" y="674152"/>
            <a:ext cx="2742007" cy="2169061"/>
          </a:xfrm>
          <a:prstGeom prst="rect">
            <a:avLst/>
          </a:prstGeom>
        </p:spPr>
      </p:pic>
    </p:spTree>
    <p:extLst>
      <p:ext uri="{BB962C8B-B14F-4D97-AF65-F5344CB8AC3E}">
        <p14:creationId xmlns:p14="http://schemas.microsoft.com/office/powerpoint/2010/main" val="29222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04824-EFC5-5D1F-575A-51779533A5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D312D9-DF24-212D-F8D6-6ED14F27D897}"/>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57A63442-C879-6DED-FF7A-FCF94D1F65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C337203-D2D5-12EE-96C3-7119B2EDB2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2405DA78-28D7-4A4D-4BE5-C87301B03C76}"/>
              </a:ext>
            </a:extLst>
          </p:cNvPr>
          <p:cNvGraphicFramePr/>
          <p:nvPr>
            <p:extLst>
              <p:ext uri="{D42A27DB-BD31-4B8C-83A1-F6EECF244321}">
                <p14:modId xmlns:p14="http://schemas.microsoft.com/office/powerpoint/2010/main" val="406459360"/>
              </p:ext>
            </p:extLst>
          </p:nvPr>
        </p:nvGraphicFramePr>
        <p:xfrm>
          <a:off x="1689893" y="549842"/>
          <a:ext cx="8812213"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a:extLst>
              <a:ext uri="{FF2B5EF4-FFF2-40B4-BE49-F238E27FC236}">
                <a16:creationId xmlns:a16="http://schemas.microsoft.com/office/drawing/2014/main" id="{C77B19F5-590F-26AB-BAB4-655A371830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7375" y="783772"/>
            <a:ext cx="2786064" cy="1958494"/>
          </a:xfrm>
          <a:prstGeom prst="rect">
            <a:avLst/>
          </a:prstGeom>
        </p:spPr>
      </p:pic>
      <p:pic>
        <p:nvPicPr>
          <p:cNvPr id="8" name="Picture 7">
            <a:extLst>
              <a:ext uri="{FF2B5EF4-FFF2-40B4-BE49-F238E27FC236}">
                <a16:creationId xmlns:a16="http://schemas.microsoft.com/office/drawing/2014/main" id="{2ACAFACF-7EE7-288B-E3A5-5B16F76F6A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7488" y="783771"/>
            <a:ext cx="2720695" cy="1958495"/>
          </a:xfrm>
          <a:prstGeom prst="rect">
            <a:avLst/>
          </a:prstGeom>
        </p:spPr>
      </p:pic>
      <p:pic>
        <p:nvPicPr>
          <p:cNvPr id="11" name="Picture 10">
            <a:extLst>
              <a:ext uri="{FF2B5EF4-FFF2-40B4-BE49-F238E27FC236}">
                <a16:creationId xmlns:a16="http://schemas.microsoft.com/office/drawing/2014/main" id="{FED37B6B-F8BE-7821-FBEE-12938CB05D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12232" y="783772"/>
            <a:ext cx="2720695" cy="1958494"/>
          </a:xfrm>
          <a:prstGeom prst="rect">
            <a:avLst/>
          </a:prstGeom>
        </p:spPr>
      </p:pic>
    </p:spTree>
    <p:extLst>
      <p:ext uri="{BB962C8B-B14F-4D97-AF65-F5344CB8AC3E}">
        <p14:creationId xmlns:p14="http://schemas.microsoft.com/office/powerpoint/2010/main" val="168567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D1183-8298-1231-715C-701FE31823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6CFBB7-732D-5220-0745-C2F1D2D2B3A6}"/>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880C7FE2-B1F2-2A2A-0D28-3491040E3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07E1A615-5573-6143-5E4C-07EAC6BF0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EEEA174A-8BD0-16E3-66F6-72EFF3FF9D46}"/>
              </a:ext>
            </a:extLst>
          </p:cNvPr>
          <p:cNvGraphicFramePr/>
          <p:nvPr>
            <p:extLst>
              <p:ext uri="{D42A27DB-BD31-4B8C-83A1-F6EECF244321}">
                <p14:modId xmlns:p14="http://schemas.microsoft.com/office/powerpoint/2010/main" val="460569524"/>
              </p:ext>
            </p:extLst>
          </p:nvPr>
        </p:nvGraphicFramePr>
        <p:xfrm>
          <a:off x="-514697" y="692999"/>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a:extLst>
              <a:ext uri="{FF2B5EF4-FFF2-40B4-BE49-F238E27FC236}">
                <a16:creationId xmlns:a16="http://schemas.microsoft.com/office/drawing/2014/main" id="{EA6BD3EE-EDDF-F84A-D8CD-41619E4E63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56190" y="1903892"/>
            <a:ext cx="2100617" cy="1683010"/>
          </a:xfrm>
          <a:prstGeom prst="rect">
            <a:avLst/>
          </a:prstGeom>
        </p:spPr>
      </p:pic>
      <p:pic>
        <p:nvPicPr>
          <p:cNvPr id="8" name="Picture 7">
            <a:extLst>
              <a:ext uri="{FF2B5EF4-FFF2-40B4-BE49-F238E27FC236}">
                <a16:creationId xmlns:a16="http://schemas.microsoft.com/office/drawing/2014/main" id="{6E50D55E-A5CD-DC5B-9A26-FF6C1562DCA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1262" y="1889600"/>
            <a:ext cx="1971676" cy="1683012"/>
          </a:xfrm>
          <a:prstGeom prst="rect">
            <a:avLst/>
          </a:prstGeom>
        </p:spPr>
      </p:pic>
      <p:sp>
        <p:nvSpPr>
          <p:cNvPr id="12" name="TextBox 11">
            <a:extLst>
              <a:ext uri="{FF2B5EF4-FFF2-40B4-BE49-F238E27FC236}">
                <a16:creationId xmlns:a16="http://schemas.microsoft.com/office/drawing/2014/main" id="{2422CE2E-1D9F-1600-5A9F-40095CA0E1F5}"/>
              </a:ext>
            </a:extLst>
          </p:cNvPr>
          <p:cNvSpPr txBox="1"/>
          <p:nvPr/>
        </p:nvSpPr>
        <p:spPr>
          <a:xfrm>
            <a:off x="3257550" y="905384"/>
            <a:ext cx="5153206" cy="523220"/>
          </a:xfrm>
          <a:prstGeom prst="rect">
            <a:avLst/>
          </a:prstGeom>
          <a:noFill/>
        </p:spPr>
        <p:txBody>
          <a:bodyPr wrap="none" rtlCol="0">
            <a:spAutoFit/>
          </a:bodyPr>
          <a:lstStyle/>
          <a:p>
            <a:r>
              <a:rPr lang="en-US" sz="2800" dirty="0">
                <a:solidFill>
                  <a:schemeClr val="accent1">
                    <a:lumMod val="50000"/>
                  </a:schemeClr>
                </a:solidFill>
              </a:rPr>
              <a:t>TOS (Technical Observation Study)</a:t>
            </a:r>
          </a:p>
        </p:txBody>
      </p:sp>
      <p:pic>
        <p:nvPicPr>
          <p:cNvPr id="13" name="Picture 3" descr="D:\tos _2.jpg">
            <a:extLst>
              <a:ext uri="{FF2B5EF4-FFF2-40B4-BE49-F238E27FC236}">
                <a16:creationId xmlns:a16="http://schemas.microsoft.com/office/drawing/2014/main" id="{AC8C2EA8-44F5-8496-5B6F-90F4A48AAB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6190" y="3715494"/>
            <a:ext cx="2100617" cy="1839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tos _4.jpg">
            <a:extLst>
              <a:ext uri="{FF2B5EF4-FFF2-40B4-BE49-F238E27FC236}">
                <a16:creationId xmlns:a16="http://schemas.microsoft.com/office/drawing/2014/main" id="{DA3CC1D2-0AB7-C99C-5404-055136BA26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01262" y="3715494"/>
            <a:ext cx="1971676" cy="180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23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90A0C-1B00-5D60-7C2E-8BDECE205D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83E570-D088-1C94-CAA8-C7F73A8D423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A57ED68C-9329-1C91-81C5-BB575ADDD3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AE62477-E7EA-9DEB-9BEE-85B26FD142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pic>
        <p:nvPicPr>
          <p:cNvPr id="11" name="Picture 10">
            <a:extLst>
              <a:ext uri="{FF2B5EF4-FFF2-40B4-BE49-F238E27FC236}">
                <a16:creationId xmlns:a16="http://schemas.microsoft.com/office/drawing/2014/main" id="{BCAE84F7-BA7E-B9C9-B751-5DB976C0E1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730" y="1922715"/>
            <a:ext cx="2246309" cy="2266199"/>
          </a:xfrm>
          <a:prstGeom prst="rect">
            <a:avLst/>
          </a:prstGeom>
        </p:spPr>
      </p:pic>
      <p:pic>
        <p:nvPicPr>
          <p:cNvPr id="16" name="Picture 15">
            <a:extLst>
              <a:ext uri="{FF2B5EF4-FFF2-40B4-BE49-F238E27FC236}">
                <a16:creationId xmlns:a16="http://schemas.microsoft.com/office/drawing/2014/main" id="{FD5B01DF-751C-830A-2BC7-68D6D661F1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641" y="1940225"/>
            <a:ext cx="2092591" cy="2248689"/>
          </a:xfrm>
          <a:prstGeom prst="rect">
            <a:avLst/>
          </a:prstGeom>
        </p:spPr>
      </p:pic>
      <p:grpSp>
        <p:nvGrpSpPr>
          <p:cNvPr id="19" name="Group 18">
            <a:extLst>
              <a:ext uri="{FF2B5EF4-FFF2-40B4-BE49-F238E27FC236}">
                <a16:creationId xmlns:a16="http://schemas.microsoft.com/office/drawing/2014/main" id="{D1E105F8-07F1-6BF3-A5AA-7105D1F3E438}"/>
              </a:ext>
            </a:extLst>
          </p:cNvPr>
          <p:cNvGrpSpPr/>
          <p:nvPr/>
        </p:nvGrpSpPr>
        <p:grpSpPr>
          <a:xfrm>
            <a:off x="2596853" y="825879"/>
            <a:ext cx="6904456" cy="4846238"/>
            <a:chOff x="3011197" y="825879"/>
            <a:chExt cx="6904456" cy="4846238"/>
          </a:xfrm>
        </p:grpSpPr>
        <p:pic>
          <p:nvPicPr>
            <p:cNvPr id="10" name="Picture 9">
              <a:extLst>
                <a:ext uri="{FF2B5EF4-FFF2-40B4-BE49-F238E27FC236}">
                  <a16:creationId xmlns:a16="http://schemas.microsoft.com/office/drawing/2014/main" id="{F084CA39-5FA7-4D43-62B2-72E2849380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96005" y="852466"/>
              <a:ext cx="2547808" cy="858807"/>
            </a:xfrm>
            <a:prstGeom prst="rect">
              <a:avLst/>
            </a:prstGeom>
          </p:spPr>
        </p:pic>
        <p:grpSp>
          <p:nvGrpSpPr>
            <p:cNvPr id="18" name="Group 17">
              <a:extLst>
                <a:ext uri="{FF2B5EF4-FFF2-40B4-BE49-F238E27FC236}">
                  <a16:creationId xmlns:a16="http://schemas.microsoft.com/office/drawing/2014/main" id="{8D35CDCF-6A0C-5F02-C226-04BA4886280A}"/>
                </a:ext>
              </a:extLst>
            </p:cNvPr>
            <p:cNvGrpSpPr/>
            <p:nvPr/>
          </p:nvGrpSpPr>
          <p:grpSpPr>
            <a:xfrm>
              <a:off x="3023691" y="1805411"/>
              <a:ext cx="6891962" cy="3866706"/>
              <a:chOff x="1858571" y="1805411"/>
              <a:chExt cx="6891962" cy="3866706"/>
            </a:xfrm>
          </p:grpSpPr>
          <p:pic>
            <p:nvPicPr>
              <p:cNvPr id="6" name="Content Placeholder 3">
                <a:extLst>
                  <a:ext uri="{FF2B5EF4-FFF2-40B4-BE49-F238E27FC236}">
                    <a16:creationId xmlns:a16="http://schemas.microsoft.com/office/drawing/2014/main" id="{0460D499-1AD7-FB86-9264-0C066FBBA3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1574" y="1805411"/>
                <a:ext cx="3031486" cy="2132691"/>
              </a:xfrm>
              <a:prstGeom prst="rect">
                <a:avLst/>
              </a:prstGeom>
            </p:spPr>
          </p:pic>
          <p:pic>
            <p:nvPicPr>
              <p:cNvPr id="8" name="Picture 7">
                <a:extLst>
                  <a:ext uri="{FF2B5EF4-FFF2-40B4-BE49-F238E27FC236}">
                    <a16:creationId xmlns:a16="http://schemas.microsoft.com/office/drawing/2014/main" id="{49C68916-33D8-6AE3-C5DC-2A651E08C8FB}"/>
                  </a:ext>
                </a:extLst>
              </p:cNvPr>
              <p:cNvPicPr>
                <a:picLocks noChangeAspect="1"/>
              </p:cNvPicPr>
              <p:nvPr/>
            </p:nvPicPr>
            <p:blipFill>
              <a:blip r:embed="rId10"/>
              <a:stretch>
                <a:fillRect/>
              </a:stretch>
            </p:blipFill>
            <p:spPr>
              <a:xfrm>
                <a:off x="6316133" y="4032240"/>
                <a:ext cx="2434400" cy="1635706"/>
              </a:xfrm>
              <a:prstGeom prst="rect">
                <a:avLst/>
              </a:prstGeom>
            </p:spPr>
          </p:pic>
          <p:pic>
            <p:nvPicPr>
              <p:cNvPr id="12" name="Picture 11">
                <a:extLst>
                  <a:ext uri="{FF2B5EF4-FFF2-40B4-BE49-F238E27FC236}">
                    <a16:creationId xmlns:a16="http://schemas.microsoft.com/office/drawing/2014/main" id="{A8E5E541-E727-AE6B-8C77-BE4A49A133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8571" y="3244342"/>
                <a:ext cx="1971182" cy="2423604"/>
              </a:xfrm>
              <a:prstGeom prst="rect">
                <a:avLst/>
              </a:prstGeom>
            </p:spPr>
          </p:pic>
          <p:pic>
            <p:nvPicPr>
              <p:cNvPr id="13" name="Picture 12">
                <a:extLst>
                  <a:ext uri="{FF2B5EF4-FFF2-40B4-BE49-F238E27FC236}">
                    <a16:creationId xmlns:a16="http://schemas.microsoft.com/office/drawing/2014/main" id="{A81972DE-E120-1920-AA78-5CB7B551D8C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0885" y="4032239"/>
                <a:ext cx="2246309" cy="1639878"/>
              </a:xfrm>
              <a:prstGeom prst="rect">
                <a:avLst/>
              </a:prstGeom>
            </p:spPr>
          </p:pic>
          <p:pic>
            <p:nvPicPr>
              <p:cNvPr id="14" name="Picture 13">
                <a:extLst>
                  <a:ext uri="{FF2B5EF4-FFF2-40B4-BE49-F238E27FC236}">
                    <a16:creationId xmlns:a16="http://schemas.microsoft.com/office/drawing/2014/main" id="{29AFCA01-45B1-0985-D1D1-8D7E829FC32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7375" y="1839409"/>
                <a:ext cx="1673158" cy="2052428"/>
              </a:xfrm>
              <a:prstGeom prst="rect">
                <a:avLst/>
              </a:prstGeom>
            </p:spPr>
          </p:pic>
        </p:grpSp>
        <p:pic>
          <p:nvPicPr>
            <p:cNvPr id="15" name="Picture 14">
              <a:extLst>
                <a:ext uri="{FF2B5EF4-FFF2-40B4-BE49-F238E27FC236}">
                  <a16:creationId xmlns:a16="http://schemas.microsoft.com/office/drawing/2014/main" id="{2143942A-BEA4-74B1-7DC8-135A348D5CF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7439" y="825879"/>
              <a:ext cx="2158214" cy="915233"/>
            </a:xfrm>
            <a:prstGeom prst="rect">
              <a:avLst/>
            </a:prstGeom>
          </p:spPr>
        </p:pic>
        <p:pic>
          <p:nvPicPr>
            <p:cNvPr id="17" name="Picture 16">
              <a:extLst>
                <a:ext uri="{FF2B5EF4-FFF2-40B4-BE49-F238E27FC236}">
                  <a16:creationId xmlns:a16="http://schemas.microsoft.com/office/drawing/2014/main" id="{85DED9A2-1DE2-3940-361B-247BF57D79A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11197" y="852466"/>
              <a:ext cx="1971182" cy="2273799"/>
            </a:xfrm>
            <a:prstGeom prst="rect">
              <a:avLst/>
            </a:prstGeom>
          </p:spPr>
        </p:pic>
      </p:grpSp>
    </p:spTree>
    <p:extLst>
      <p:ext uri="{BB962C8B-B14F-4D97-AF65-F5344CB8AC3E}">
        <p14:creationId xmlns:p14="http://schemas.microsoft.com/office/powerpoint/2010/main" val="307354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17232-B0DC-C093-ED51-B51FEF63B1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014489-8507-69B8-25E1-73799C8B89AD}"/>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0CC8F267-623B-8819-3F55-E4CBDC004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FB0391C-F13C-A9CC-8417-752FCF1F64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C1C8C76A-7844-DA95-3574-058C60C7F730}"/>
              </a:ext>
            </a:extLst>
          </p:cNvPr>
          <p:cNvGraphicFramePr/>
          <p:nvPr>
            <p:extLst>
              <p:ext uri="{D42A27DB-BD31-4B8C-83A1-F6EECF244321}">
                <p14:modId xmlns:p14="http://schemas.microsoft.com/office/powerpoint/2010/main" val="855856433"/>
              </p:ext>
            </p:extLst>
          </p:nvPr>
        </p:nvGraphicFramePr>
        <p:xfrm>
          <a:off x="3171825" y="1917465"/>
          <a:ext cx="7272336" cy="36615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F8D0467A-170F-3109-5AD4-63DA143CF4F5}"/>
              </a:ext>
            </a:extLst>
          </p:cNvPr>
          <p:cNvSpPr txBox="1"/>
          <p:nvPr/>
        </p:nvSpPr>
        <p:spPr>
          <a:xfrm>
            <a:off x="5538787" y="3978048"/>
            <a:ext cx="1805366" cy="954107"/>
          </a:xfrm>
          <a:prstGeom prst="rect">
            <a:avLst/>
          </a:prstGeom>
          <a:noFill/>
        </p:spPr>
        <p:txBody>
          <a:bodyPr wrap="none" rtlCol="0">
            <a:spAutoFit/>
          </a:bodyPr>
          <a:lstStyle/>
          <a:p>
            <a:r>
              <a:rPr lang="en-US" sz="2800" dirty="0">
                <a:solidFill>
                  <a:schemeClr val="bg1"/>
                </a:solidFill>
              </a:rPr>
              <a:t>Home Care</a:t>
            </a:r>
          </a:p>
          <a:p>
            <a:r>
              <a:rPr lang="en-US" sz="2800" dirty="0">
                <a:solidFill>
                  <a:schemeClr val="bg1"/>
                </a:solidFill>
              </a:rPr>
              <a:t>    Goods</a:t>
            </a:r>
          </a:p>
        </p:txBody>
      </p:sp>
      <p:sp>
        <p:nvSpPr>
          <p:cNvPr id="6" name="TextBox 5">
            <a:extLst>
              <a:ext uri="{FF2B5EF4-FFF2-40B4-BE49-F238E27FC236}">
                <a16:creationId xmlns:a16="http://schemas.microsoft.com/office/drawing/2014/main" id="{58A7CC32-9C0F-5538-0876-C973369599E3}"/>
              </a:ext>
            </a:extLst>
          </p:cNvPr>
          <p:cNvSpPr txBox="1"/>
          <p:nvPr/>
        </p:nvSpPr>
        <p:spPr>
          <a:xfrm>
            <a:off x="2374395" y="3198167"/>
            <a:ext cx="3164392" cy="461665"/>
          </a:xfrm>
          <a:prstGeom prst="rect">
            <a:avLst/>
          </a:prstGeom>
          <a:noFill/>
        </p:spPr>
        <p:txBody>
          <a:bodyPr wrap="none" rtlCol="0">
            <a:spAutoFit/>
          </a:bodyPr>
          <a:lstStyle/>
          <a:p>
            <a:r>
              <a:rPr lang="en-US" sz="2400" b="1" dirty="0"/>
              <a:t>In depth Interview (IDI)</a:t>
            </a:r>
          </a:p>
        </p:txBody>
      </p:sp>
      <p:sp>
        <p:nvSpPr>
          <p:cNvPr id="7" name="TextBox 6">
            <a:extLst>
              <a:ext uri="{FF2B5EF4-FFF2-40B4-BE49-F238E27FC236}">
                <a16:creationId xmlns:a16="http://schemas.microsoft.com/office/drawing/2014/main" id="{A626D3AC-8B7C-C157-5997-93015DD4B359}"/>
              </a:ext>
            </a:extLst>
          </p:cNvPr>
          <p:cNvSpPr txBox="1"/>
          <p:nvPr/>
        </p:nvSpPr>
        <p:spPr>
          <a:xfrm>
            <a:off x="4787565" y="954656"/>
            <a:ext cx="2766527" cy="523220"/>
          </a:xfrm>
          <a:prstGeom prst="rect">
            <a:avLst/>
          </a:prstGeom>
          <a:noFill/>
        </p:spPr>
        <p:txBody>
          <a:bodyPr wrap="none" rtlCol="0">
            <a:spAutoFit/>
          </a:bodyPr>
          <a:lstStyle/>
          <a:p>
            <a:r>
              <a:rPr lang="en-US" sz="2800" b="1" dirty="0"/>
              <a:t>Qualitative Study</a:t>
            </a:r>
          </a:p>
        </p:txBody>
      </p:sp>
    </p:spTree>
    <p:extLst>
      <p:ext uri="{BB962C8B-B14F-4D97-AF65-F5344CB8AC3E}">
        <p14:creationId xmlns:p14="http://schemas.microsoft.com/office/powerpoint/2010/main" val="58664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B3E3-2D6B-2322-A987-90F43E6761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2F1635-9643-3571-B97C-A63B9BAAA3DC}"/>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1D3F2AA2-076E-90AC-1A97-18983D730A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85BB451-01A7-90F2-7E9C-C2BB2E0A8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440DBE3C-F92F-6435-18C6-CF90514A2DB4}"/>
              </a:ext>
            </a:extLst>
          </p:cNvPr>
          <p:cNvGraphicFramePr/>
          <p:nvPr>
            <p:extLst>
              <p:ext uri="{D42A27DB-BD31-4B8C-83A1-F6EECF244321}">
                <p14:modId xmlns:p14="http://schemas.microsoft.com/office/powerpoint/2010/main" val="1742962100"/>
              </p:ext>
            </p:extLst>
          </p:nvPr>
        </p:nvGraphicFramePr>
        <p:xfrm>
          <a:off x="-412420" y="1794803"/>
          <a:ext cx="7543799" cy="38290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3007DF7B-F1BD-4D54-5657-BF69EE4BAC1E}"/>
              </a:ext>
            </a:extLst>
          </p:cNvPr>
          <p:cNvSpPr txBox="1"/>
          <p:nvPr/>
        </p:nvSpPr>
        <p:spPr>
          <a:xfrm>
            <a:off x="2071575" y="3909353"/>
            <a:ext cx="1731243" cy="923330"/>
          </a:xfrm>
          <a:prstGeom prst="rect">
            <a:avLst/>
          </a:prstGeom>
          <a:noFill/>
        </p:spPr>
        <p:txBody>
          <a:bodyPr wrap="none" rtlCol="0">
            <a:spAutoFit/>
          </a:bodyPr>
          <a:lstStyle/>
          <a:p>
            <a:r>
              <a:rPr lang="en-US" dirty="0"/>
              <a:t>Conducted for </a:t>
            </a:r>
          </a:p>
          <a:p>
            <a:r>
              <a:rPr lang="en-US" dirty="0"/>
              <a:t>British American</a:t>
            </a:r>
          </a:p>
          <a:p>
            <a:r>
              <a:rPr lang="en-US" dirty="0"/>
              <a:t>Tobacco (BAT)</a:t>
            </a:r>
          </a:p>
        </p:txBody>
      </p:sp>
      <p:sp>
        <p:nvSpPr>
          <p:cNvPr id="6" name="TextBox 5">
            <a:extLst>
              <a:ext uri="{FF2B5EF4-FFF2-40B4-BE49-F238E27FC236}">
                <a16:creationId xmlns:a16="http://schemas.microsoft.com/office/drawing/2014/main" id="{968EAE10-07DF-78F9-E668-64534C635E82}"/>
              </a:ext>
            </a:extLst>
          </p:cNvPr>
          <p:cNvSpPr txBox="1"/>
          <p:nvPr/>
        </p:nvSpPr>
        <p:spPr>
          <a:xfrm>
            <a:off x="4757737" y="972887"/>
            <a:ext cx="3164392" cy="461665"/>
          </a:xfrm>
          <a:prstGeom prst="rect">
            <a:avLst/>
          </a:prstGeom>
          <a:noFill/>
        </p:spPr>
        <p:txBody>
          <a:bodyPr wrap="none" rtlCol="0">
            <a:spAutoFit/>
          </a:bodyPr>
          <a:lstStyle/>
          <a:p>
            <a:r>
              <a:rPr lang="en-US" sz="2400" b="1" dirty="0"/>
              <a:t>In depth Interview (IDI)</a:t>
            </a:r>
          </a:p>
        </p:txBody>
      </p:sp>
      <p:pic>
        <p:nvPicPr>
          <p:cNvPr id="7" name="Picture 6">
            <a:extLst>
              <a:ext uri="{FF2B5EF4-FFF2-40B4-BE49-F238E27FC236}">
                <a16:creationId xmlns:a16="http://schemas.microsoft.com/office/drawing/2014/main" id="{2D78F1C7-D065-1146-4FBC-9BE889C419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28254" y="1794803"/>
            <a:ext cx="2208213" cy="1334160"/>
          </a:xfrm>
          <a:prstGeom prst="rect">
            <a:avLst/>
          </a:prstGeom>
        </p:spPr>
      </p:pic>
      <p:pic>
        <p:nvPicPr>
          <p:cNvPr id="8" name="Picture 7">
            <a:extLst>
              <a:ext uri="{FF2B5EF4-FFF2-40B4-BE49-F238E27FC236}">
                <a16:creationId xmlns:a16="http://schemas.microsoft.com/office/drawing/2014/main" id="{54EF9EB2-5EBC-2DB0-C8E7-4A001D925F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72613" y="1794802"/>
            <a:ext cx="2071687" cy="1334161"/>
          </a:xfrm>
          <a:prstGeom prst="rect">
            <a:avLst/>
          </a:prstGeom>
        </p:spPr>
      </p:pic>
      <p:pic>
        <p:nvPicPr>
          <p:cNvPr id="10" name="Picture 9">
            <a:extLst>
              <a:ext uri="{FF2B5EF4-FFF2-40B4-BE49-F238E27FC236}">
                <a16:creationId xmlns:a16="http://schemas.microsoft.com/office/drawing/2014/main" id="{5A985C2B-EE45-E027-4308-54BC9C5647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23664" y="3303612"/>
            <a:ext cx="2314060" cy="1529071"/>
          </a:xfrm>
          <a:prstGeom prst="rect">
            <a:avLst/>
          </a:prstGeom>
        </p:spPr>
      </p:pic>
    </p:spTree>
    <p:extLst>
      <p:ext uri="{BB962C8B-B14F-4D97-AF65-F5344CB8AC3E}">
        <p14:creationId xmlns:p14="http://schemas.microsoft.com/office/powerpoint/2010/main" val="64289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15059-F34B-EBAA-DBC4-C93DA563FBA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B6A5278-BADF-9DB4-0FF1-DE20A06F402C}"/>
              </a:ext>
            </a:extLst>
          </p:cNvPr>
          <p:cNvSpPr/>
          <p:nvPr/>
        </p:nvSpPr>
        <p:spPr>
          <a:xfrm>
            <a:off x="814375" y="1743076"/>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Doctor’s Study</a:t>
            </a:r>
          </a:p>
          <a:p>
            <a:pPr lvl="0"/>
            <a:r>
              <a:rPr lang="en-US" sz="1400" dirty="0">
                <a:solidFill>
                  <a:schemeClr val="bg1"/>
                </a:solidFill>
                <a:ea typeface="Tahoma" panose="020B0604030504040204" pitchFamily="34" charset="0"/>
                <a:cs typeface="Tahoma" panose="020B0604030504040204" pitchFamily="34" charset="0"/>
              </a:rPr>
              <a:t>A doctor’s study conducted through several Focus group discussion and depth interview with reputed doctors (pediatrician and general practitioners) on cholera vaccine under the lead agency </a:t>
            </a:r>
            <a:r>
              <a:rPr lang="en-US" sz="1400" i="1" dirty="0">
                <a:solidFill>
                  <a:schemeClr val="bg1"/>
                </a:solidFill>
                <a:ea typeface="Tahoma" panose="020B0604030504040204" pitchFamily="34" charset="0"/>
                <a:cs typeface="Tahoma" panose="020B0604030504040204" pitchFamily="34" charset="0"/>
              </a:rPr>
              <a:t>Net Reactions for Sanofi</a:t>
            </a:r>
            <a:r>
              <a:rPr lang="en-US" sz="1400" dirty="0">
                <a:solidFill>
                  <a:schemeClr val="bg1"/>
                </a:solidFill>
                <a:ea typeface="Tahoma" panose="020B0604030504040204" pitchFamily="34" charset="0"/>
                <a:cs typeface="Tahoma" panose="020B0604030504040204" pitchFamily="34" charset="0"/>
              </a:rPr>
              <a:t>. The study emphasized on launching a cholera vaccine based on the understanding of status and treatment procedure</a:t>
            </a:r>
            <a:endParaRPr lang="en-US" sz="1400" dirty="0">
              <a:solidFill>
                <a:schemeClr val="bg1"/>
              </a:solidFill>
            </a:endParaRPr>
          </a:p>
        </p:txBody>
      </p:sp>
      <p:pic>
        <p:nvPicPr>
          <p:cNvPr id="5" name="Picture 4">
            <a:extLst>
              <a:ext uri="{FF2B5EF4-FFF2-40B4-BE49-F238E27FC236}">
                <a16:creationId xmlns:a16="http://schemas.microsoft.com/office/drawing/2014/main" id="{CE5DD6C3-F6D8-7E8E-854A-7155305FF41C}"/>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BD129F3C-B69A-EC0E-DDF3-56AF97C2E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C2270A25-94E1-46F3-D9B2-FEC3F121F5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pSp>
        <p:nvGrpSpPr>
          <p:cNvPr id="4" name="Group 3">
            <a:extLst>
              <a:ext uri="{FF2B5EF4-FFF2-40B4-BE49-F238E27FC236}">
                <a16:creationId xmlns:a16="http://schemas.microsoft.com/office/drawing/2014/main" id="{D73A85E8-FC7E-66D7-DC3F-5E3B4E556E23}"/>
              </a:ext>
            </a:extLst>
          </p:cNvPr>
          <p:cNvGrpSpPr/>
          <p:nvPr/>
        </p:nvGrpSpPr>
        <p:grpSpPr>
          <a:xfrm>
            <a:off x="8961429" y="1498880"/>
            <a:ext cx="2362009" cy="3644900"/>
            <a:chOff x="9361487" y="1314452"/>
            <a:chExt cx="2362009" cy="4273548"/>
          </a:xfrm>
        </p:grpSpPr>
        <p:pic>
          <p:nvPicPr>
            <p:cNvPr id="6" name="Picture 22" descr="IMG_0006">
              <a:extLst>
                <a:ext uri="{FF2B5EF4-FFF2-40B4-BE49-F238E27FC236}">
                  <a16:creationId xmlns:a16="http://schemas.microsoft.com/office/drawing/2014/main" id="{1B59ABEE-DFA2-4EE2-3B18-7FC1C1D2AE6F}"/>
                </a:ext>
              </a:extLst>
            </p:cNvPr>
            <p:cNvPicPr>
              <a:picLocks noChangeAspect="1" noChangeArrowheads="1"/>
            </p:cNvPicPr>
            <p:nvPr/>
          </p:nvPicPr>
          <p:blipFill>
            <a:blip r:embed="rId6"/>
            <a:srcRect/>
            <a:stretch>
              <a:fillRect/>
            </a:stretch>
          </p:blipFill>
          <p:spPr bwMode="auto">
            <a:xfrm>
              <a:off x="9361487" y="1314452"/>
              <a:ext cx="2353384" cy="1286013"/>
            </a:xfrm>
            <a:prstGeom prst="rect">
              <a:avLst/>
            </a:prstGeom>
            <a:ln>
              <a:noFill/>
            </a:ln>
            <a:effectLst>
              <a:outerShdw blurRad="292100" dist="139700" dir="2700000" algn="tl" rotWithShape="0">
                <a:srgbClr val="333333">
                  <a:alpha val="65000"/>
                </a:srgbClr>
              </a:outerShdw>
            </a:effectLst>
          </p:spPr>
        </p:pic>
        <p:pic>
          <p:nvPicPr>
            <p:cNvPr id="8" name="Picture 7" descr="fgd1">
              <a:extLst>
                <a:ext uri="{FF2B5EF4-FFF2-40B4-BE49-F238E27FC236}">
                  <a16:creationId xmlns:a16="http://schemas.microsoft.com/office/drawing/2014/main" id="{246E4E30-D9AC-14CC-A053-8A26EAFA79F2}"/>
                </a:ext>
              </a:extLst>
            </p:cNvPr>
            <p:cNvPicPr>
              <a:picLocks noChangeAspect="1" noChangeArrowheads="1"/>
            </p:cNvPicPr>
            <p:nvPr/>
          </p:nvPicPr>
          <p:blipFill>
            <a:blip r:embed="rId7"/>
            <a:srcRect/>
            <a:stretch>
              <a:fillRect/>
            </a:stretch>
          </p:blipFill>
          <p:spPr bwMode="auto">
            <a:xfrm>
              <a:off x="9361488" y="2811465"/>
              <a:ext cx="2362008" cy="1277937"/>
            </a:xfrm>
            <a:prstGeom prst="rect">
              <a:avLst/>
            </a:prstGeom>
            <a:ln>
              <a:noFill/>
            </a:ln>
            <a:effectLst>
              <a:outerShdw blurRad="292100" dist="139700" dir="2700000" algn="tl" rotWithShape="0">
                <a:srgbClr val="333333">
                  <a:alpha val="65000"/>
                </a:srgbClr>
              </a:outerShdw>
            </a:effectLst>
          </p:spPr>
        </p:pic>
        <p:pic>
          <p:nvPicPr>
            <p:cNvPr id="10" name="Picture 20" descr="IMG_0024">
              <a:extLst>
                <a:ext uri="{FF2B5EF4-FFF2-40B4-BE49-F238E27FC236}">
                  <a16:creationId xmlns:a16="http://schemas.microsoft.com/office/drawing/2014/main" id="{035F4F05-9D4A-2FF8-38E0-004CBFB7173F}"/>
                </a:ext>
              </a:extLst>
            </p:cNvPr>
            <p:cNvPicPr>
              <a:picLocks noChangeAspect="1" noChangeArrowheads="1"/>
            </p:cNvPicPr>
            <p:nvPr/>
          </p:nvPicPr>
          <p:blipFill>
            <a:blip r:embed="rId8"/>
            <a:srcRect/>
            <a:stretch>
              <a:fillRect/>
            </a:stretch>
          </p:blipFill>
          <p:spPr bwMode="auto">
            <a:xfrm>
              <a:off x="9361489" y="4274342"/>
              <a:ext cx="2353385" cy="1313658"/>
            </a:xfrm>
            <a:prstGeom prst="rect">
              <a:avLst/>
            </a:prstGeom>
            <a:ln>
              <a:noFill/>
            </a:ln>
            <a:effectLst>
              <a:outerShdw blurRad="292100" dist="139700" dir="2700000" algn="tl" rotWithShape="0">
                <a:srgbClr val="333333">
                  <a:alpha val="65000"/>
                </a:srgbClr>
              </a:outerShdw>
            </a:effectLst>
          </p:spPr>
        </p:pic>
      </p:grpSp>
      <p:sp>
        <p:nvSpPr>
          <p:cNvPr id="13" name="Rectangle 12">
            <a:extLst>
              <a:ext uri="{FF2B5EF4-FFF2-40B4-BE49-F238E27FC236}">
                <a16:creationId xmlns:a16="http://schemas.microsoft.com/office/drawing/2014/main" id="{1799639F-9991-3D19-39F9-76DD0EA98F5F}"/>
              </a:ext>
            </a:extLst>
          </p:cNvPr>
          <p:cNvSpPr/>
          <p:nvPr/>
        </p:nvSpPr>
        <p:spPr>
          <a:xfrm>
            <a:off x="3400605" y="1743076"/>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Health Study</a:t>
            </a:r>
          </a:p>
          <a:p>
            <a:pPr lvl="0"/>
            <a:r>
              <a:rPr lang="en-US" sz="1400" dirty="0">
                <a:solidFill>
                  <a:schemeClr val="bg1"/>
                </a:solidFill>
                <a:ea typeface="Tahoma" panose="020B0604030504040204" pitchFamily="34" charset="0"/>
                <a:cs typeface="Tahoma" panose="020B0604030504040204" pitchFamily="34" charset="0"/>
              </a:rPr>
              <a:t>A study conducted with doctors, pharmacists and patients of Asthma to understand the actual position and status of Asthma as a condition in Bangladesh; also to understand how asthma is treated in Bangladesh along with estimate of the current ‘reach’ of asthma drugs in each city.</a:t>
            </a:r>
            <a:endParaRPr lang="en-US" sz="1400" dirty="0">
              <a:solidFill>
                <a:schemeClr val="bg1"/>
              </a:solidFill>
            </a:endParaRPr>
          </a:p>
        </p:txBody>
      </p:sp>
      <p:sp>
        <p:nvSpPr>
          <p:cNvPr id="14" name="Rectangle 13">
            <a:extLst>
              <a:ext uri="{FF2B5EF4-FFF2-40B4-BE49-F238E27FC236}">
                <a16:creationId xmlns:a16="http://schemas.microsoft.com/office/drawing/2014/main" id="{26EC7E9C-AF0F-02AD-05CF-7FA375953237}"/>
              </a:ext>
            </a:extLst>
          </p:cNvPr>
          <p:cNvSpPr/>
          <p:nvPr/>
        </p:nvSpPr>
        <p:spPr>
          <a:xfrm>
            <a:off x="5944632" y="1717384"/>
            <a:ext cx="2286013" cy="3245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400" b="1" dirty="0"/>
              <a:t>Insulin Study</a:t>
            </a:r>
          </a:p>
          <a:p>
            <a:pPr lvl="0"/>
            <a:endParaRPr lang="en-US" sz="1400" dirty="0"/>
          </a:p>
          <a:p>
            <a:pPr lvl="0"/>
            <a:r>
              <a:rPr lang="en-US" sz="1400" dirty="0"/>
              <a:t>Conducted for British American Tobacco(BAT) based on the customer satisfaction of Insulin</a:t>
            </a:r>
          </a:p>
        </p:txBody>
      </p:sp>
      <p:sp>
        <p:nvSpPr>
          <p:cNvPr id="15" name="Arrow: Right 14">
            <a:extLst>
              <a:ext uri="{FF2B5EF4-FFF2-40B4-BE49-F238E27FC236}">
                <a16:creationId xmlns:a16="http://schemas.microsoft.com/office/drawing/2014/main" id="{3AEECFC3-4823-D883-2A66-00C83C661B12}"/>
              </a:ext>
            </a:extLst>
          </p:cNvPr>
          <p:cNvSpPr/>
          <p:nvPr/>
        </p:nvSpPr>
        <p:spPr>
          <a:xfrm>
            <a:off x="3114676" y="3803340"/>
            <a:ext cx="372318" cy="2857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EA79758-64D7-593E-A1D5-1803F68CBB17}"/>
              </a:ext>
            </a:extLst>
          </p:cNvPr>
          <p:cNvSpPr/>
          <p:nvPr/>
        </p:nvSpPr>
        <p:spPr>
          <a:xfrm>
            <a:off x="5669986" y="3737614"/>
            <a:ext cx="372318" cy="28575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D3AE80-A2A7-9B8E-3AA9-9D8DD52D8F28}"/>
              </a:ext>
            </a:extLst>
          </p:cNvPr>
          <p:cNvSpPr txBox="1"/>
          <p:nvPr/>
        </p:nvSpPr>
        <p:spPr>
          <a:xfrm>
            <a:off x="3672887" y="710221"/>
            <a:ext cx="4301177" cy="523220"/>
          </a:xfrm>
          <a:prstGeom prst="rect">
            <a:avLst/>
          </a:prstGeom>
          <a:noFill/>
        </p:spPr>
        <p:txBody>
          <a:bodyPr wrap="none" rtlCol="0">
            <a:spAutoFit/>
          </a:bodyPr>
          <a:lstStyle/>
          <a:p>
            <a:r>
              <a:rPr lang="en-US" sz="2800" b="1" dirty="0">
                <a:solidFill>
                  <a:schemeClr val="accent1"/>
                </a:solidFill>
              </a:rPr>
              <a:t>Qualitative Study FGD &amp; IDI</a:t>
            </a:r>
          </a:p>
        </p:txBody>
      </p:sp>
    </p:spTree>
    <p:extLst>
      <p:ext uri="{BB962C8B-B14F-4D97-AF65-F5344CB8AC3E}">
        <p14:creationId xmlns:p14="http://schemas.microsoft.com/office/powerpoint/2010/main" val="405251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03B9-D0E7-1320-BDA5-B85D43294A33}"/>
            </a:ext>
          </a:extLst>
        </p:cNvPr>
        <p:cNvGrpSpPr/>
        <p:nvPr/>
      </p:nvGrpSpPr>
      <p:grpSpPr>
        <a:xfrm>
          <a:off x="0" y="0"/>
          <a:ext cx="0" cy="0"/>
          <a:chOff x="0" y="0"/>
          <a:chExt cx="0" cy="0"/>
        </a:xfrm>
      </p:grpSpPr>
      <p:sp>
        <p:nvSpPr>
          <p:cNvPr id="19" name="Speech Bubble: Rectangle with Corners Rounded 18">
            <a:extLst>
              <a:ext uri="{FF2B5EF4-FFF2-40B4-BE49-F238E27FC236}">
                <a16:creationId xmlns:a16="http://schemas.microsoft.com/office/drawing/2014/main" id="{26B7F842-85C5-88CF-8941-7F54FE1A7BA6}"/>
              </a:ext>
            </a:extLst>
          </p:cNvPr>
          <p:cNvSpPr/>
          <p:nvPr/>
        </p:nvSpPr>
        <p:spPr>
          <a:xfrm>
            <a:off x="271463" y="1284832"/>
            <a:ext cx="6342439" cy="4515893"/>
          </a:xfrm>
          <a:prstGeom prst="wedgeRoundRectCallout">
            <a:avLst>
              <a:gd name="adj1" fmla="val -20833"/>
              <a:gd name="adj2" fmla="val 612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108D99-6793-F69E-3B05-1BD6FC2592A4}"/>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9103FC4A-513E-BCEC-3D82-FB6452282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12074365-AF91-9408-559C-444C9F39C4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12" name="TextBox 11">
            <a:extLst>
              <a:ext uri="{FF2B5EF4-FFF2-40B4-BE49-F238E27FC236}">
                <a16:creationId xmlns:a16="http://schemas.microsoft.com/office/drawing/2014/main" id="{5BA0BC37-CAD1-18EA-C218-682E3953D643}"/>
              </a:ext>
            </a:extLst>
          </p:cNvPr>
          <p:cNvSpPr txBox="1"/>
          <p:nvPr/>
        </p:nvSpPr>
        <p:spPr>
          <a:xfrm>
            <a:off x="363116" y="1541295"/>
            <a:ext cx="6093618" cy="4031873"/>
          </a:xfrm>
          <a:prstGeom prst="rect">
            <a:avLst/>
          </a:prstGeom>
          <a:noFill/>
        </p:spPr>
        <p:txBody>
          <a:bodyPr wrap="square">
            <a:spAutoFit/>
          </a:bodyPr>
          <a:lstStyle/>
          <a:p>
            <a:pPr algn="just">
              <a:defRPr/>
            </a:pPr>
            <a:r>
              <a:rPr lang="en-US" sz="1600" kern="0" dirty="0">
                <a:solidFill>
                  <a:schemeClr val="bg1"/>
                </a:solidFill>
                <a:ea typeface="Tahoma" pitchFamily="34" charset="0"/>
                <a:cs typeface="Tahoma" pitchFamily="34" charset="0"/>
              </a:rPr>
              <a:t>A </a:t>
            </a:r>
            <a:r>
              <a:rPr lang="en-US" sz="1600" kern="0" dirty="0" err="1">
                <a:solidFill>
                  <a:schemeClr val="bg1"/>
                </a:solidFill>
                <a:ea typeface="Tahoma" pitchFamily="34" charset="0"/>
                <a:cs typeface="Tahoma" pitchFamily="34" charset="0"/>
              </a:rPr>
              <a:t>Quanti</a:t>
            </a:r>
            <a:r>
              <a:rPr lang="en-US" sz="1600" kern="0" dirty="0">
                <a:solidFill>
                  <a:schemeClr val="bg1"/>
                </a:solidFill>
                <a:ea typeface="Tahoma" pitchFamily="34" charset="0"/>
                <a:cs typeface="Tahoma" pitchFamily="34" charset="0"/>
              </a:rPr>
              <a:t> &amp; qualitative study was conducted for </a:t>
            </a:r>
            <a:r>
              <a:rPr lang="en-US" sz="1600" b="1" kern="0" dirty="0">
                <a:solidFill>
                  <a:schemeClr val="bg1"/>
                </a:solidFill>
                <a:ea typeface="Tahoma" pitchFamily="34" charset="0"/>
                <a:cs typeface="Tahoma" pitchFamily="34" charset="0"/>
              </a:rPr>
              <a:t>IPSOS UK </a:t>
            </a:r>
            <a:r>
              <a:rPr lang="en-US" sz="1600" kern="0" dirty="0">
                <a:solidFill>
                  <a:schemeClr val="bg1"/>
                </a:solidFill>
                <a:ea typeface="Tahoma" pitchFamily="34" charset="0"/>
                <a:cs typeface="Tahoma" pitchFamily="34" charset="0"/>
              </a:rPr>
              <a:t>to assess the acceptability of contraceptive methods, opportunities and potential for NOVEL CONTRACEPTIVE PRODUCTS </a:t>
            </a:r>
            <a:r>
              <a:rPr lang="en-US" sz="1600" b="1" kern="0" dirty="0">
                <a:solidFill>
                  <a:schemeClr val="bg1"/>
                </a:solidFill>
                <a:ea typeface="Tahoma" pitchFamily="34" charset="0"/>
                <a:cs typeface="Tahoma" pitchFamily="34" charset="0"/>
              </a:rPr>
              <a:t>(On-Demand Contraception Methods and Non On-Demand Contraception Methods) </a:t>
            </a:r>
            <a:r>
              <a:rPr lang="en-US" sz="1600" kern="0" dirty="0">
                <a:solidFill>
                  <a:schemeClr val="bg1"/>
                </a:solidFill>
                <a:ea typeface="Tahoma" pitchFamily="34" charset="0"/>
                <a:cs typeface="Tahoma" pitchFamily="34" charset="0"/>
              </a:rPr>
              <a:t>among women in Bangladesh, India, Kenya, Nigeria and Senegal.  </a:t>
            </a:r>
          </a:p>
          <a:p>
            <a:pPr algn="just">
              <a:defRPr/>
            </a:pPr>
            <a:endParaRPr lang="en-US" sz="1600" kern="0" dirty="0">
              <a:solidFill>
                <a:schemeClr val="bg1"/>
              </a:solidFill>
              <a:ea typeface="Tahoma" pitchFamily="34" charset="0"/>
              <a:cs typeface="Tahoma" pitchFamily="34" charset="0"/>
            </a:endParaRPr>
          </a:p>
          <a:p>
            <a:pPr algn="just">
              <a:defRPr/>
            </a:pPr>
            <a:r>
              <a:rPr lang="en-US" sz="1600" kern="0" dirty="0">
                <a:solidFill>
                  <a:schemeClr val="bg1"/>
                </a:solidFill>
                <a:ea typeface="Tahoma" pitchFamily="34" charset="0"/>
                <a:cs typeface="Tahoma" pitchFamily="34" charset="0"/>
              </a:rPr>
              <a:t>The study conducted in two phases which are interconnected. The first phase consists of doing pilot survey upon male partners of Women,  HCW ’s and Pharmacists where the second phase consists of surveying only women, HCW’s and pharmacists. </a:t>
            </a:r>
          </a:p>
          <a:p>
            <a:pPr algn="just">
              <a:defRPr/>
            </a:pPr>
            <a:endParaRPr lang="en-US" sz="1600" kern="0" dirty="0">
              <a:solidFill>
                <a:schemeClr val="bg1"/>
              </a:solidFill>
              <a:ea typeface="Tahoma" pitchFamily="34" charset="0"/>
              <a:cs typeface="Tahoma" pitchFamily="34" charset="0"/>
            </a:endParaRPr>
          </a:p>
          <a:p>
            <a:pPr algn="just">
              <a:defRPr/>
            </a:pPr>
            <a:r>
              <a:rPr lang="en-US" sz="1600" kern="0" dirty="0">
                <a:solidFill>
                  <a:schemeClr val="bg1"/>
                </a:solidFill>
                <a:ea typeface="Tahoma" pitchFamily="34" charset="0"/>
                <a:cs typeface="Tahoma" pitchFamily="34" charset="0"/>
              </a:rPr>
              <a:t>The pilot survey with 20 respondents was held at a central venue where respondents were invited based on few screening criteria such as SEC, Age, etc. The main study was conducted over different points of Dhaka, Chittagong,  Barisal, </a:t>
            </a:r>
            <a:r>
              <a:rPr lang="en-US" sz="1600" kern="0" dirty="0" err="1">
                <a:solidFill>
                  <a:schemeClr val="bg1"/>
                </a:solidFill>
                <a:ea typeface="Tahoma" pitchFamily="34" charset="0"/>
                <a:cs typeface="Tahoma" pitchFamily="34" charset="0"/>
              </a:rPr>
              <a:t>Rajshahi</a:t>
            </a:r>
            <a:r>
              <a:rPr lang="en-US" sz="1600" kern="0" dirty="0">
                <a:solidFill>
                  <a:schemeClr val="bg1"/>
                </a:solidFill>
                <a:ea typeface="Tahoma" pitchFamily="34" charset="0"/>
                <a:cs typeface="Tahoma" pitchFamily="34" charset="0"/>
              </a:rPr>
              <a:t> with a diversified sample size of 1700 including Women, HCW ’s, Pharmacists.</a:t>
            </a:r>
          </a:p>
        </p:txBody>
      </p:sp>
      <p:grpSp>
        <p:nvGrpSpPr>
          <p:cNvPr id="13" name="Group 12">
            <a:extLst>
              <a:ext uri="{FF2B5EF4-FFF2-40B4-BE49-F238E27FC236}">
                <a16:creationId xmlns:a16="http://schemas.microsoft.com/office/drawing/2014/main" id="{770CE490-41CE-84B1-C7E2-4412B3D7669E}"/>
              </a:ext>
            </a:extLst>
          </p:cNvPr>
          <p:cNvGrpSpPr/>
          <p:nvPr/>
        </p:nvGrpSpPr>
        <p:grpSpPr>
          <a:xfrm>
            <a:off x="6878065" y="1899383"/>
            <a:ext cx="4793651" cy="3212316"/>
            <a:chOff x="7240252" y="2186925"/>
            <a:chExt cx="4793651" cy="3212316"/>
          </a:xfrm>
        </p:grpSpPr>
        <p:pic>
          <p:nvPicPr>
            <p:cNvPr id="14" name="Picture 2" descr="C:\Users\ctMRS\Desktop\August 12,2014_Shehab\DSC02386.JPG">
              <a:extLst>
                <a:ext uri="{FF2B5EF4-FFF2-40B4-BE49-F238E27FC236}">
                  <a16:creationId xmlns:a16="http://schemas.microsoft.com/office/drawing/2014/main" id="{C7326BA1-869D-BBD4-80EB-800B80F2CFA7}"/>
                </a:ext>
              </a:extLst>
            </p:cNvPr>
            <p:cNvPicPr>
              <a:picLocks noChangeAspect="1" noChangeArrowheads="1"/>
            </p:cNvPicPr>
            <p:nvPr/>
          </p:nvPicPr>
          <p:blipFill>
            <a:blip r:embed="rId6"/>
            <a:srcRect/>
            <a:stretch>
              <a:fillRect/>
            </a:stretch>
          </p:blipFill>
          <p:spPr bwMode="auto">
            <a:xfrm>
              <a:off x="7240252" y="2220262"/>
              <a:ext cx="2357437" cy="1446489"/>
            </a:xfrm>
            <a:prstGeom prst="rect">
              <a:avLst/>
            </a:prstGeom>
            <a:ln>
              <a:noFill/>
            </a:ln>
            <a:effectLst>
              <a:outerShdw blurRad="292100" dist="139700" dir="2700000" algn="tl" rotWithShape="0">
                <a:srgbClr val="333333">
                  <a:alpha val="65000"/>
                </a:srgbClr>
              </a:outerShdw>
            </a:effectLst>
          </p:spPr>
        </p:pic>
        <p:pic>
          <p:nvPicPr>
            <p:cNvPr id="15" name="Picture 3" descr="C:\Users\ctMRS\Desktop\August 12,2014_Shehab\DSC02423.JPG">
              <a:extLst>
                <a:ext uri="{FF2B5EF4-FFF2-40B4-BE49-F238E27FC236}">
                  <a16:creationId xmlns:a16="http://schemas.microsoft.com/office/drawing/2014/main" id="{8856E72F-1ACE-D1AA-1703-079FE59D70B7}"/>
                </a:ext>
              </a:extLst>
            </p:cNvPr>
            <p:cNvPicPr>
              <a:picLocks noChangeAspect="1" noChangeArrowheads="1"/>
            </p:cNvPicPr>
            <p:nvPr/>
          </p:nvPicPr>
          <p:blipFill>
            <a:blip r:embed="rId7"/>
            <a:srcRect/>
            <a:stretch>
              <a:fillRect/>
            </a:stretch>
          </p:blipFill>
          <p:spPr bwMode="auto">
            <a:xfrm>
              <a:off x="9797776" y="2186925"/>
              <a:ext cx="2236127" cy="1479826"/>
            </a:xfrm>
            <a:prstGeom prst="rect">
              <a:avLst/>
            </a:prstGeom>
            <a:ln>
              <a:noFill/>
            </a:ln>
            <a:effectLst>
              <a:outerShdw blurRad="292100" dist="139700" dir="2700000" algn="tl" rotWithShape="0">
                <a:srgbClr val="333333">
                  <a:alpha val="65000"/>
                </a:srgbClr>
              </a:outerShdw>
            </a:effectLst>
          </p:spPr>
        </p:pic>
        <p:pic>
          <p:nvPicPr>
            <p:cNvPr id="16" name="Picture 4" descr="C:\Users\ctMRS\Desktop\Tajvir Cam\DSCN4201.JPG">
              <a:extLst>
                <a:ext uri="{FF2B5EF4-FFF2-40B4-BE49-F238E27FC236}">
                  <a16:creationId xmlns:a16="http://schemas.microsoft.com/office/drawing/2014/main" id="{147FDC78-78D8-714B-889E-E5CAFA156D40}"/>
                </a:ext>
              </a:extLst>
            </p:cNvPr>
            <p:cNvPicPr>
              <a:picLocks noChangeAspect="1" noChangeArrowheads="1"/>
            </p:cNvPicPr>
            <p:nvPr/>
          </p:nvPicPr>
          <p:blipFill>
            <a:blip r:embed="rId8"/>
            <a:srcRect/>
            <a:stretch>
              <a:fillRect/>
            </a:stretch>
          </p:blipFill>
          <p:spPr bwMode="auto">
            <a:xfrm>
              <a:off x="7240252" y="3952752"/>
              <a:ext cx="2179247" cy="1446489"/>
            </a:xfrm>
            <a:prstGeom prst="rect">
              <a:avLst/>
            </a:prstGeom>
            <a:ln>
              <a:noFill/>
            </a:ln>
            <a:effectLst>
              <a:outerShdw blurRad="292100" dist="139700" dir="2700000" algn="tl" rotWithShape="0">
                <a:srgbClr val="333333">
                  <a:alpha val="65000"/>
                </a:srgbClr>
              </a:outerShdw>
            </a:effectLst>
          </p:spPr>
        </p:pic>
        <p:pic>
          <p:nvPicPr>
            <p:cNvPr id="17" name="Picture 5" descr="C:\Users\ctMRS\Desktop\Tajvir Cam\DSCN4227.JPG">
              <a:extLst>
                <a:ext uri="{FF2B5EF4-FFF2-40B4-BE49-F238E27FC236}">
                  <a16:creationId xmlns:a16="http://schemas.microsoft.com/office/drawing/2014/main" id="{391A358E-C572-C4BC-046F-3E3DD6D3FF77}"/>
                </a:ext>
              </a:extLst>
            </p:cNvPr>
            <p:cNvPicPr>
              <a:picLocks noChangeAspect="1" noChangeArrowheads="1"/>
            </p:cNvPicPr>
            <p:nvPr/>
          </p:nvPicPr>
          <p:blipFill>
            <a:blip r:embed="rId9"/>
            <a:srcRect/>
            <a:stretch>
              <a:fillRect/>
            </a:stretch>
          </p:blipFill>
          <p:spPr bwMode="auto">
            <a:xfrm>
              <a:off x="9907850" y="3919415"/>
              <a:ext cx="2126053" cy="1446489"/>
            </a:xfrm>
            <a:prstGeom prst="rect">
              <a:avLst/>
            </a:prstGeom>
            <a:ln>
              <a:noFill/>
            </a:ln>
            <a:effectLst>
              <a:outerShdw blurRad="292100" dist="139700" dir="2700000" algn="tl" rotWithShape="0">
                <a:srgbClr val="333333">
                  <a:alpha val="65000"/>
                </a:srgbClr>
              </a:outerShdw>
            </a:effectLst>
          </p:spPr>
        </p:pic>
      </p:grpSp>
      <p:sp>
        <p:nvSpPr>
          <p:cNvPr id="20" name="TextBox 19">
            <a:extLst>
              <a:ext uri="{FF2B5EF4-FFF2-40B4-BE49-F238E27FC236}">
                <a16:creationId xmlns:a16="http://schemas.microsoft.com/office/drawing/2014/main" id="{A3E1B534-AD2B-6AF1-6056-EE9A7D765C47}"/>
              </a:ext>
            </a:extLst>
          </p:cNvPr>
          <p:cNvSpPr txBox="1"/>
          <p:nvPr/>
        </p:nvSpPr>
        <p:spPr>
          <a:xfrm>
            <a:off x="1189118" y="667747"/>
            <a:ext cx="10161756" cy="800219"/>
          </a:xfrm>
          <a:prstGeom prst="rect">
            <a:avLst/>
          </a:prstGeom>
          <a:noFill/>
        </p:spPr>
        <p:txBody>
          <a:bodyPr wrap="none" rtlCol="0">
            <a:spAutoFit/>
          </a:bodyPr>
          <a:lstStyle/>
          <a:p>
            <a:r>
              <a:rPr lang="en-US" sz="2800" b="1" kern="0" dirty="0">
                <a:solidFill>
                  <a:schemeClr val="accent5">
                    <a:lumMod val="75000"/>
                  </a:schemeClr>
                </a:solidFill>
                <a:ea typeface="Tahoma" pitchFamily="34" charset="0"/>
                <a:cs typeface="Tahoma" pitchFamily="34" charset="0"/>
              </a:rPr>
              <a:t>Bill Gates Foundation Health Study : Based on Contraception -CAWI</a:t>
            </a:r>
            <a:endParaRPr lang="en-US" sz="2800" b="1" kern="0" dirty="0">
              <a:solidFill>
                <a:schemeClr val="accent6">
                  <a:lumMod val="75000"/>
                </a:schemeClr>
              </a:solidFill>
              <a:latin typeface="Tahoma" pitchFamily="34" charset="0"/>
              <a:ea typeface="Tahoma" pitchFamily="34" charset="0"/>
              <a:cs typeface="Tahoma" pitchFamily="34" charset="0"/>
            </a:endParaRPr>
          </a:p>
          <a:p>
            <a:endParaRPr lang="en-US" dirty="0"/>
          </a:p>
        </p:txBody>
      </p:sp>
    </p:spTree>
    <p:extLst>
      <p:ext uri="{BB962C8B-B14F-4D97-AF65-F5344CB8AC3E}">
        <p14:creationId xmlns:p14="http://schemas.microsoft.com/office/powerpoint/2010/main" val="5693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A500-5CCD-4690-1884-366593F6D6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1C0EE3-50D2-BCA8-623A-00738331A319}"/>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5B0B7A26-A924-7952-521A-D8C9592F61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3288FB7-D3AD-ED2A-E1A5-8BED8DCE325D}"/>
              </a:ext>
            </a:extLst>
          </p:cNvPr>
          <p:cNvSpPr txBox="1"/>
          <p:nvPr/>
        </p:nvSpPr>
        <p:spPr>
          <a:xfrm>
            <a:off x="2565410" y="2518099"/>
            <a:ext cx="6740338" cy="1015663"/>
          </a:xfrm>
          <a:prstGeom prst="rect">
            <a:avLst/>
          </a:prstGeom>
          <a:noFill/>
        </p:spPr>
        <p:txBody>
          <a:bodyPr wrap="square">
            <a:spAutoFit/>
          </a:bodyPr>
          <a:lstStyle/>
          <a:p>
            <a:r>
              <a:rPr lang="en-GB" altLang="en-US" sz="6000" b="1" i="1" dirty="0">
                <a:solidFill>
                  <a:srgbClr val="317354"/>
                </a:solidFill>
              </a:rPr>
              <a:t> </a:t>
            </a:r>
            <a:endParaRPr lang="en-US" sz="6000" dirty="0"/>
          </a:p>
        </p:txBody>
      </p:sp>
      <p:pic>
        <p:nvPicPr>
          <p:cNvPr id="9" name="Graphic 8">
            <a:extLst>
              <a:ext uri="{FF2B5EF4-FFF2-40B4-BE49-F238E27FC236}">
                <a16:creationId xmlns:a16="http://schemas.microsoft.com/office/drawing/2014/main" id="{51860244-765F-8F73-DFA7-D5922E9179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6" name="Speech Bubble: Rectangle 5">
            <a:extLst>
              <a:ext uri="{FF2B5EF4-FFF2-40B4-BE49-F238E27FC236}">
                <a16:creationId xmlns:a16="http://schemas.microsoft.com/office/drawing/2014/main" id="{6349C3FC-EB8E-7370-DA5D-660C29EBB09F}"/>
              </a:ext>
            </a:extLst>
          </p:cNvPr>
          <p:cNvSpPr/>
          <p:nvPr/>
        </p:nvSpPr>
        <p:spPr>
          <a:xfrm>
            <a:off x="1143000" y="1114425"/>
            <a:ext cx="9972675" cy="4457700"/>
          </a:xfrm>
          <a:prstGeom prst="wedgeRectCallou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dirty="0"/>
              <a:t>Market Research Service (MRS)</a:t>
            </a:r>
            <a:r>
              <a:rPr lang="en-US" dirty="0"/>
              <a:t>, a subsidiary of the </a:t>
            </a:r>
            <a:r>
              <a:rPr lang="en-US" dirty="0" err="1"/>
              <a:t>ctMRS</a:t>
            </a:r>
            <a:r>
              <a:rPr lang="en-US" dirty="0"/>
              <a:t> Group—one of Bangladesh’s foremost survey research organizations—specializes in executing multi-country research assignments on behalf of prominent global research agencies and end clients. MRS has also established a significant presence in the domestic market, offering comprehensive market and social research solutions, supported by a highly skilled team of full-time and part-time professionals with extensive nationwide coverage.</a:t>
            </a:r>
          </a:p>
          <a:p>
            <a:pPr algn="just"/>
            <a:endParaRPr lang="en-US" dirty="0"/>
          </a:p>
          <a:p>
            <a:pPr algn="just"/>
            <a:r>
              <a:rPr lang="en-US" dirty="0"/>
              <a:t>Over the years, MRS has garnered a reputation for excellence within the research community by adhering strictly to the guidelines of ICC/ESOMAR and ensuring the highest standards of quality in its deliverables.</a:t>
            </a:r>
          </a:p>
          <a:p>
            <a:pPr algn="just"/>
            <a:endParaRPr lang="en-US" dirty="0"/>
          </a:p>
          <a:p>
            <a:pPr algn="just"/>
            <a:r>
              <a:rPr lang="en-US" dirty="0"/>
              <a:t>Since its inception in 2006, with headquarters in </a:t>
            </a:r>
            <a:r>
              <a:rPr lang="en-US" dirty="0" err="1"/>
              <a:t>Lalmatia</a:t>
            </a:r>
            <a:r>
              <a:rPr lang="en-US" dirty="0"/>
              <a:t>, Dhaka, MRS has developed a robust fieldwork infrastructure comprising well-trained and experienced interviewers operating across both urban and rural regions of Bangladesh. Consequently, an increasing number of domestic and international enterprises are entrusting MRS with their research requirements across this region.</a:t>
            </a:r>
          </a:p>
          <a:p>
            <a:pPr algn="ctr"/>
            <a:endParaRPr lang="en-US" dirty="0"/>
          </a:p>
        </p:txBody>
      </p:sp>
      <p:sp>
        <p:nvSpPr>
          <p:cNvPr id="10" name="TextBox 9">
            <a:extLst>
              <a:ext uri="{FF2B5EF4-FFF2-40B4-BE49-F238E27FC236}">
                <a16:creationId xmlns:a16="http://schemas.microsoft.com/office/drawing/2014/main" id="{97F31DBD-4980-8E3A-6F36-7B8F9572602E}"/>
              </a:ext>
            </a:extLst>
          </p:cNvPr>
          <p:cNvSpPr txBox="1"/>
          <p:nvPr/>
        </p:nvSpPr>
        <p:spPr>
          <a:xfrm>
            <a:off x="2775350" y="530994"/>
            <a:ext cx="6093618" cy="523220"/>
          </a:xfrm>
          <a:prstGeom prst="rect">
            <a:avLst/>
          </a:prstGeom>
          <a:noFill/>
        </p:spPr>
        <p:txBody>
          <a:bodyPr wrap="square">
            <a:spAutoFit/>
          </a:bodyPr>
          <a:lstStyle/>
          <a:p>
            <a:pPr algn="ctr"/>
            <a:r>
              <a:rPr lang="en-US" sz="2800" b="1" dirty="0">
                <a:solidFill>
                  <a:schemeClr val="accent5">
                    <a:lumMod val="75000"/>
                  </a:schemeClr>
                </a:solidFill>
                <a:latin typeface="+mn-lt"/>
              </a:rPr>
              <a:t>About MRS</a:t>
            </a:r>
            <a:endParaRPr lang="en-US" sz="2800" dirty="0"/>
          </a:p>
        </p:txBody>
      </p:sp>
    </p:spTree>
    <p:extLst>
      <p:ext uri="{BB962C8B-B14F-4D97-AF65-F5344CB8AC3E}">
        <p14:creationId xmlns:p14="http://schemas.microsoft.com/office/powerpoint/2010/main" val="320912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3DAD3-3C59-E2FD-C455-0F12F0561F8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D4264E-D73C-CBEB-5AB6-80F150D1C24A}"/>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12D2AD42-CCA6-6D19-0BF3-F18A1194BC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B2D9223-3616-A7DF-7FD9-F677D2C32F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4" name="Diagram 3">
            <a:extLst>
              <a:ext uri="{FF2B5EF4-FFF2-40B4-BE49-F238E27FC236}">
                <a16:creationId xmlns:a16="http://schemas.microsoft.com/office/drawing/2014/main" id="{25976FA9-6FC5-89BE-1FBF-B6101767E5D9}"/>
              </a:ext>
            </a:extLst>
          </p:cNvPr>
          <p:cNvGraphicFramePr/>
          <p:nvPr>
            <p:extLst>
              <p:ext uri="{D42A27DB-BD31-4B8C-83A1-F6EECF244321}">
                <p14:modId xmlns:p14="http://schemas.microsoft.com/office/powerpoint/2010/main" val="1096514337"/>
              </p:ext>
            </p:extLst>
          </p:nvPr>
        </p:nvGraphicFramePr>
        <p:xfrm>
          <a:off x="2166144" y="928689"/>
          <a:ext cx="7859711" cy="46075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6930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12F77-20DD-7CD5-3ACB-20FA6B2818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37359D-0D30-78A4-874D-11C88178CD99}"/>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710F9138-6FFE-9C7D-F1CC-FE1FA0E454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DBD9AC3-5962-F747-5DD1-9CA408B5F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860D55BC-754A-3C75-4A3E-9D7E99CA6E52}"/>
              </a:ext>
            </a:extLst>
          </p:cNvPr>
          <p:cNvGraphicFramePr/>
          <p:nvPr>
            <p:extLst>
              <p:ext uri="{D42A27DB-BD31-4B8C-83A1-F6EECF244321}">
                <p14:modId xmlns:p14="http://schemas.microsoft.com/office/powerpoint/2010/main" val="4066334146"/>
              </p:ext>
            </p:extLst>
          </p:nvPr>
        </p:nvGraphicFramePr>
        <p:xfrm>
          <a:off x="1114423" y="1143000"/>
          <a:ext cx="9686927" cy="4295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2721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B696-2AFC-1E17-F59E-E90E4E3D94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5492A76-6839-5BDB-74F5-2C8E4D9C2E4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F44D2687-97EE-B90D-3771-5AEA6F6DD8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3F01060-0C55-38BA-C9AE-4C85F63BF8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02105F7B-91B7-DD46-4800-E8389B6459A2}"/>
              </a:ext>
            </a:extLst>
          </p:cNvPr>
          <p:cNvGraphicFramePr/>
          <p:nvPr>
            <p:extLst>
              <p:ext uri="{D42A27DB-BD31-4B8C-83A1-F6EECF244321}">
                <p14:modId xmlns:p14="http://schemas.microsoft.com/office/powerpoint/2010/main" val="3715054342"/>
              </p:ext>
            </p:extLst>
          </p:nvPr>
        </p:nvGraphicFramePr>
        <p:xfrm>
          <a:off x="1114423" y="1143000"/>
          <a:ext cx="9686927" cy="42952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5300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831B-734D-2803-5673-FA999FED39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07AA6F-D019-0A68-B133-3AA04883B726}"/>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2996F398-B333-3DFE-45DC-1F85CD74B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76FFA1B7-86C9-3E60-A6A3-23D5627853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46F06985-EDDE-E176-22D1-5DAD057ACE4E}"/>
              </a:ext>
            </a:extLst>
          </p:cNvPr>
          <p:cNvGraphicFramePr/>
          <p:nvPr>
            <p:extLst>
              <p:ext uri="{D42A27DB-BD31-4B8C-83A1-F6EECF244321}">
                <p14:modId xmlns:p14="http://schemas.microsoft.com/office/powerpoint/2010/main" val="903816677"/>
              </p:ext>
            </p:extLst>
          </p:nvPr>
        </p:nvGraphicFramePr>
        <p:xfrm>
          <a:off x="188912" y="977854"/>
          <a:ext cx="7226300" cy="48810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Content Placeholder 6">
            <a:extLst>
              <a:ext uri="{FF2B5EF4-FFF2-40B4-BE49-F238E27FC236}">
                <a16:creationId xmlns:a16="http://schemas.microsoft.com/office/drawing/2014/main" id="{F092D693-9718-CFD7-9A99-3F82735D34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7460" y="1282302"/>
            <a:ext cx="2154092" cy="1930482"/>
          </a:xfrm>
          <a:prstGeom prst="rect">
            <a:avLst/>
          </a:prstGeom>
        </p:spPr>
      </p:pic>
      <p:pic>
        <p:nvPicPr>
          <p:cNvPr id="6" name="Picture 4" descr="C:\Users\Client Service 01\Desktop\zaraan\project gulp_snapshots\gulp_1.jpg">
            <a:extLst>
              <a:ext uri="{FF2B5EF4-FFF2-40B4-BE49-F238E27FC236}">
                <a16:creationId xmlns:a16="http://schemas.microsoft.com/office/drawing/2014/main" id="{E91DFF6A-2CDC-5461-63D5-C297B45E1F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87206" y="1282302"/>
            <a:ext cx="2154092" cy="1930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B35FB77-4361-65DD-1DBA-A75C9A2697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53568" y="3327798"/>
            <a:ext cx="4867275" cy="2247900"/>
          </a:xfrm>
          <a:prstGeom prst="rect">
            <a:avLst/>
          </a:prstGeom>
        </p:spPr>
      </p:pic>
    </p:spTree>
    <p:extLst>
      <p:ext uri="{BB962C8B-B14F-4D97-AF65-F5344CB8AC3E}">
        <p14:creationId xmlns:p14="http://schemas.microsoft.com/office/powerpoint/2010/main" val="2939077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14E3-E8FC-59CD-1B75-315DA48001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DF41BD-7C71-6351-B69D-D548BC5F3B9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CD005685-7D2C-D3F7-B101-96E8B06340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AAA59469-AF57-4F23-8C3E-23CAA57039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6DBA199B-F11D-E057-0E78-E61C615A6D9A}"/>
              </a:ext>
            </a:extLst>
          </p:cNvPr>
          <p:cNvGraphicFramePr/>
          <p:nvPr>
            <p:extLst>
              <p:ext uri="{D42A27DB-BD31-4B8C-83A1-F6EECF244321}">
                <p14:modId xmlns:p14="http://schemas.microsoft.com/office/powerpoint/2010/main" val="756698178"/>
              </p:ext>
            </p:extLst>
          </p:nvPr>
        </p:nvGraphicFramePr>
        <p:xfrm>
          <a:off x="520284" y="824595"/>
          <a:ext cx="6723479" cy="50342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oogle Shape;162;g262498019a4_0_47">
            <a:extLst>
              <a:ext uri="{FF2B5EF4-FFF2-40B4-BE49-F238E27FC236}">
                <a16:creationId xmlns:a16="http://schemas.microsoft.com/office/drawing/2014/main" id="{A21B9558-0D36-9D52-4F6E-8671E3FD7CA7}"/>
              </a:ext>
            </a:extLst>
          </p:cNvPr>
          <p:cNvPicPr preferRelativeResize="0"/>
          <p:nvPr/>
        </p:nvPicPr>
        <p:blipFill>
          <a:blip r:embed="rId11">
            <a:alphaModFix/>
          </a:blip>
          <a:stretch>
            <a:fillRect/>
          </a:stretch>
        </p:blipFill>
        <p:spPr>
          <a:xfrm>
            <a:off x="7548187" y="1085850"/>
            <a:ext cx="3802687" cy="2072532"/>
          </a:xfrm>
          <a:prstGeom prst="rect">
            <a:avLst/>
          </a:prstGeom>
          <a:noFill/>
          <a:ln>
            <a:noFill/>
          </a:ln>
        </p:spPr>
      </p:pic>
      <p:pic>
        <p:nvPicPr>
          <p:cNvPr id="6" name="Google Shape;161;g262498019a4_0_47">
            <a:extLst>
              <a:ext uri="{FF2B5EF4-FFF2-40B4-BE49-F238E27FC236}">
                <a16:creationId xmlns:a16="http://schemas.microsoft.com/office/drawing/2014/main" id="{08E9D7C5-9099-C829-B333-6B15423998C5}"/>
              </a:ext>
            </a:extLst>
          </p:cNvPr>
          <p:cNvPicPr preferRelativeResize="0"/>
          <p:nvPr/>
        </p:nvPicPr>
        <p:blipFill>
          <a:blip r:embed="rId12">
            <a:alphaModFix/>
          </a:blip>
          <a:stretch>
            <a:fillRect/>
          </a:stretch>
        </p:blipFill>
        <p:spPr>
          <a:xfrm>
            <a:off x="7562475" y="3429000"/>
            <a:ext cx="3802687" cy="2072532"/>
          </a:xfrm>
          <a:prstGeom prst="rect">
            <a:avLst/>
          </a:prstGeom>
          <a:noFill/>
          <a:ln>
            <a:noFill/>
          </a:ln>
        </p:spPr>
      </p:pic>
    </p:spTree>
    <p:extLst>
      <p:ext uri="{BB962C8B-B14F-4D97-AF65-F5344CB8AC3E}">
        <p14:creationId xmlns:p14="http://schemas.microsoft.com/office/powerpoint/2010/main" val="66049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D4F74-4EC9-1538-7FAA-2158DF8EB6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FFDA705-EC55-8CC5-2E0E-BC1463A8C4C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21D50A0B-1363-0E5C-810F-E0441EB28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022B3E2-037A-A3B0-982E-6411389B9F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7" name="Rectangle: Rounded Corners 6">
            <a:extLst>
              <a:ext uri="{FF2B5EF4-FFF2-40B4-BE49-F238E27FC236}">
                <a16:creationId xmlns:a16="http://schemas.microsoft.com/office/drawing/2014/main" id="{9C006F71-22CD-2195-6E06-135C8F169409}"/>
              </a:ext>
            </a:extLst>
          </p:cNvPr>
          <p:cNvSpPr/>
          <p:nvPr/>
        </p:nvSpPr>
        <p:spPr>
          <a:xfrm>
            <a:off x="2196029" y="1522733"/>
            <a:ext cx="3899972" cy="22275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b="1" dirty="0"/>
              <a:t>Huawei</a:t>
            </a:r>
          </a:p>
          <a:p>
            <a:pPr lvl="0" algn="ctr"/>
            <a:r>
              <a:rPr lang="en-US" sz="1200" dirty="0">
                <a:solidFill>
                  <a:schemeClr val="bg1"/>
                </a:solidFill>
              </a:rPr>
              <a:t>MRS, along with </a:t>
            </a:r>
            <a:r>
              <a:rPr lang="en-US" sz="1200" dirty="0" err="1">
                <a:solidFill>
                  <a:schemeClr val="bg1"/>
                </a:solidFill>
                <a:cs typeface="Tahoma" panose="020B0604030504040204" pitchFamily="34" charset="0"/>
              </a:rPr>
              <a:t>Synovate</a:t>
            </a:r>
            <a:r>
              <a:rPr lang="en-US" sz="1200" dirty="0">
                <a:solidFill>
                  <a:schemeClr val="bg1"/>
                </a:solidFill>
                <a:cs typeface="Tahoma" panose="020B0604030504040204" pitchFamily="34" charset="0"/>
              </a:rPr>
              <a:t> </a:t>
            </a:r>
            <a:r>
              <a:rPr lang="en-US" sz="1200" dirty="0">
                <a:solidFill>
                  <a:schemeClr val="bg1"/>
                </a:solidFill>
              </a:rPr>
              <a:t>has successfully conducted customer satisfaction studies for HUAWEI in 2006, 2007 and 2011. The target group of the studies were top and mid level managers and engineers. </a:t>
            </a:r>
            <a:r>
              <a:rPr lang="en-US" sz="1200" dirty="0">
                <a:solidFill>
                  <a:schemeClr val="bg1"/>
                </a:solidFill>
                <a:cs typeface="Tahoma" panose="020B0604030504040204" pitchFamily="34" charset="0"/>
              </a:rPr>
              <a:t>The objective of Huawei GCSS was to understand the customer needs and demands of Huawei B2B products among different telecom company of Bangladesh. Different methods were applied to conduct this study. For the top level management, data was collected through both CATI and F2F.And for the mid level managers, F2F was applied.</a:t>
            </a:r>
            <a:endParaRPr lang="en-US" sz="1200" dirty="0"/>
          </a:p>
        </p:txBody>
      </p:sp>
      <p:sp>
        <p:nvSpPr>
          <p:cNvPr id="8" name="Rectangle: Rounded Corners 7">
            <a:extLst>
              <a:ext uri="{FF2B5EF4-FFF2-40B4-BE49-F238E27FC236}">
                <a16:creationId xmlns:a16="http://schemas.microsoft.com/office/drawing/2014/main" id="{EB50664D-235A-1CF5-34C9-0C911621DE5D}"/>
              </a:ext>
            </a:extLst>
          </p:cNvPr>
          <p:cNvSpPr/>
          <p:nvPr/>
        </p:nvSpPr>
        <p:spPr>
          <a:xfrm>
            <a:off x="2196029" y="3750308"/>
            <a:ext cx="3899972" cy="21525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TATA Motors</a:t>
            </a:r>
          </a:p>
          <a:p>
            <a:pPr lvl="0"/>
            <a:r>
              <a:rPr lang="en-US" sz="1200" dirty="0">
                <a:solidFill>
                  <a:schemeClr val="bg1"/>
                </a:solidFill>
              </a:rPr>
              <a:t>1. </a:t>
            </a:r>
            <a:r>
              <a:rPr lang="en-US" sz="1200" dirty="0">
                <a:solidFill>
                  <a:schemeClr val="bg1"/>
                </a:solidFill>
                <a:cs typeface="Tahoma" panose="020B0604030504040204" pitchFamily="34" charset="0"/>
              </a:rPr>
              <a:t>In order to understand the customer satisfaction level in regard to after sales service and product compatibility, RMI along with TNS global conducted a customer satisfaction study for TATA motors. This  study had a sample size of 600 to 1000 which included</a:t>
            </a:r>
            <a:r>
              <a:rPr lang="en-US" altLang="ja-JP" sz="1200" dirty="0">
                <a:solidFill>
                  <a:schemeClr val="bg1"/>
                </a:solidFill>
                <a:cs typeface="Tahoma" panose="020B0604030504040204" pitchFamily="34" charset="0"/>
              </a:rPr>
              <a:t> respondents form all over the country</a:t>
            </a:r>
          </a:p>
          <a:p>
            <a:pPr lvl="0"/>
            <a:r>
              <a:rPr lang="en-US" sz="1200" dirty="0">
                <a:solidFill>
                  <a:schemeClr val="bg1"/>
                </a:solidFill>
                <a:cs typeface="Tahoma" panose="020B0604030504040204" pitchFamily="34" charset="0"/>
              </a:rPr>
              <a:t>2. F2F method was applied to collect the data. And the target group of the study were the owners of Tata vehicles and that of competitors like, </a:t>
            </a:r>
            <a:r>
              <a:rPr lang="en-US" sz="1200" dirty="0" err="1">
                <a:solidFill>
                  <a:schemeClr val="bg1"/>
                </a:solidFill>
                <a:cs typeface="Tahoma" panose="020B0604030504040204" pitchFamily="34" charset="0"/>
              </a:rPr>
              <a:t>Hno</a:t>
            </a:r>
            <a:r>
              <a:rPr lang="en-US" sz="1200" dirty="0">
                <a:solidFill>
                  <a:schemeClr val="bg1"/>
                </a:solidFill>
                <a:cs typeface="Tahoma" panose="020B0604030504040204" pitchFamily="34" charset="0"/>
              </a:rPr>
              <a:t>, Ashok </a:t>
            </a:r>
            <a:r>
              <a:rPr lang="en-US" sz="1200" dirty="0" err="1">
                <a:solidFill>
                  <a:schemeClr val="bg1"/>
                </a:solidFill>
                <a:cs typeface="Tahoma" panose="020B0604030504040204" pitchFamily="34" charset="0"/>
              </a:rPr>
              <a:t>Leykand</a:t>
            </a:r>
            <a:r>
              <a:rPr lang="en-US" sz="1200" dirty="0">
                <a:solidFill>
                  <a:schemeClr val="bg1"/>
                </a:solidFill>
                <a:cs typeface="Tahoma" panose="020B0604030504040204" pitchFamily="34" charset="0"/>
              </a:rPr>
              <a:t> etc.</a:t>
            </a:r>
            <a:r>
              <a:rPr lang="en-US" sz="1200" dirty="0">
                <a:solidFill>
                  <a:schemeClr val="bg1"/>
                </a:solidFill>
              </a:rPr>
              <a:t> </a:t>
            </a:r>
            <a:r>
              <a:rPr lang="en-US" sz="1200" dirty="0">
                <a:solidFill>
                  <a:schemeClr val="bg1"/>
                </a:solidFill>
                <a:cs typeface="Tahoma" panose="020B0604030504040204" pitchFamily="34" charset="0"/>
              </a:rPr>
              <a:t>F2F was applied.</a:t>
            </a:r>
            <a:endParaRPr lang="en-US" sz="1200" dirty="0"/>
          </a:p>
        </p:txBody>
      </p:sp>
      <p:sp>
        <p:nvSpPr>
          <p:cNvPr id="10" name="Rectangle: Rounded Corners 9">
            <a:extLst>
              <a:ext uri="{FF2B5EF4-FFF2-40B4-BE49-F238E27FC236}">
                <a16:creationId xmlns:a16="http://schemas.microsoft.com/office/drawing/2014/main" id="{418F3BB6-FB65-29C1-4990-F7256FA2EDD9}"/>
              </a:ext>
            </a:extLst>
          </p:cNvPr>
          <p:cNvSpPr/>
          <p:nvPr/>
        </p:nvSpPr>
        <p:spPr>
          <a:xfrm>
            <a:off x="6095999" y="2694751"/>
            <a:ext cx="3899972" cy="22275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MRS has a successful history  of performing  numerous Customer Satisfaction Studies for a number of local and global conglomerates. Our notable clientele includes </a:t>
            </a:r>
            <a:r>
              <a:rPr lang="en-US" sz="1200" b="1" dirty="0"/>
              <a:t>Huawei, Tata, Bajaj, HSBC, Nokia, Sony </a:t>
            </a:r>
            <a:r>
              <a:rPr lang="en-US" sz="1200" b="1" dirty="0" err="1"/>
              <a:t>Erricsson</a:t>
            </a:r>
            <a:r>
              <a:rPr lang="en-US" sz="1200" b="1" dirty="0"/>
              <a:t>, Walton, Motorola, SHED, Samsung</a:t>
            </a:r>
            <a:r>
              <a:rPr lang="en-US" sz="1200" dirty="0"/>
              <a:t> etc.  </a:t>
            </a:r>
          </a:p>
        </p:txBody>
      </p:sp>
      <p:sp>
        <p:nvSpPr>
          <p:cNvPr id="11" name="TextBox 10">
            <a:extLst>
              <a:ext uri="{FF2B5EF4-FFF2-40B4-BE49-F238E27FC236}">
                <a16:creationId xmlns:a16="http://schemas.microsoft.com/office/drawing/2014/main" id="{4A735DFC-9388-87CB-636C-BF2EAD0941E5}"/>
              </a:ext>
            </a:extLst>
          </p:cNvPr>
          <p:cNvSpPr txBox="1"/>
          <p:nvPr/>
        </p:nvSpPr>
        <p:spPr>
          <a:xfrm>
            <a:off x="4146015" y="721758"/>
            <a:ext cx="4441409" cy="523220"/>
          </a:xfrm>
          <a:prstGeom prst="rect">
            <a:avLst/>
          </a:prstGeom>
          <a:noFill/>
        </p:spPr>
        <p:txBody>
          <a:bodyPr wrap="none" rtlCol="0">
            <a:spAutoFit/>
          </a:bodyPr>
          <a:lstStyle/>
          <a:p>
            <a:r>
              <a:rPr lang="en-US" sz="2800" b="1" dirty="0">
                <a:solidFill>
                  <a:schemeClr val="accent1">
                    <a:lumMod val="75000"/>
                  </a:schemeClr>
                </a:solidFill>
              </a:rPr>
              <a:t>Consumer Satisfaction Study</a:t>
            </a:r>
          </a:p>
        </p:txBody>
      </p:sp>
    </p:spTree>
    <p:extLst>
      <p:ext uri="{BB962C8B-B14F-4D97-AF65-F5344CB8AC3E}">
        <p14:creationId xmlns:p14="http://schemas.microsoft.com/office/powerpoint/2010/main" val="2457813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D52E-B285-5872-6F53-2A7DA511EC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4C2AFD-2EF5-8DCF-6858-8AC63383E5FA}"/>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20BFB0BA-1960-9B8F-9D4B-7049BBE106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C1D3820-577C-DCA6-1433-9DD8B4B95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10" name="Diagram 9">
            <a:extLst>
              <a:ext uri="{FF2B5EF4-FFF2-40B4-BE49-F238E27FC236}">
                <a16:creationId xmlns:a16="http://schemas.microsoft.com/office/drawing/2014/main" id="{4E9BAA72-1D5E-9258-DE61-7C5F3CBCB989}"/>
              </a:ext>
            </a:extLst>
          </p:cNvPr>
          <p:cNvGraphicFramePr/>
          <p:nvPr>
            <p:extLst>
              <p:ext uri="{D42A27DB-BD31-4B8C-83A1-F6EECF244321}">
                <p14:modId xmlns:p14="http://schemas.microsoft.com/office/powerpoint/2010/main" val="3709390106"/>
              </p:ext>
            </p:extLst>
          </p:nvPr>
        </p:nvGraphicFramePr>
        <p:xfrm>
          <a:off x="1800568" y="790971"/>
          <a:ext cx="8654535"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1154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A7F1-1807-8D87-7BB0-A1D8306208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A5F26A-D1B0-462F-5C85-24A28C315032}"/>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B47631F8-C54C-8C2E-DBD7-A42BEE4AC2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E3CDAB1A-55F9-C10F-C2FF-A5DAD00D6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15D745A3-FF06-3ED6-A756-2FA53BC465E9}"/>
              </a:ext>
            </a:extLst>
          </p:cNvPr>
          <p:cNvGraphicFramePr/>
          <p:nvPr>
            <p:extLst>
              <p:ext uri="{D42A27DB-BD31-4B8C-83A1-F6EECF244321}">
                <p14:modId xmlns:p14="http://schemas.microsoft.com/office/powerpoint/2010/main" val="2882822440"/>
              </p:ext>
            </p:extLst>
          </p:nvPr>
        </p:nvGraphicFramePr>
        <p:xfrm>
          <a:off x="-325440" y="1504891"/>
          <a:ext cx="9483727" cy="42285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BE661272-0199-48A8-CB73-67B3604BF8D1}"/>
              </a:ext>
            </a:extLst>
          </p:cNvPr>
          <p:cNvSpPr txBox="1"/>
          <p:nvPr/>
        </p:nvSpPr>
        <p:spPr>
          <a:xfrm>
            <a:off x="4565293" y="647602"/>
            <a:ext cx="2855397" cy="523220"/>
          </a:xfrm>
          <a:prstGeom prst="rect">
            <a:avLst/>
          </a:prstGeom>
          <a:noFill/>
        </p:spPr>
        <p:txBody>
          <a:bodyPr wrap="none" rtlCol="0">
            <a:spAutoFit/>
          </a:bodyPr>
          <a:lstStyle/>
          <a:p>
            <a:r>
              <a:rPr lang="en-US" sz="2800" b="1" dirty="0">
                <a:solidFill>
                  <a:schemeClr val="accent1">
                    <a:lumMod val="75000"/>
                  </a:schemeClr>
                </a:solidFill>
              </a:rPr>
              <a:t>Agricultural Study</a:t>
            </a:r>
          </a:p>
        </p:txBody>
      </p:sp>
      <p:sp>
        <p:nvSpPr>
          <p:cNvPr id="7" name="TextBox 6">
            <a:extLst>
              <a:ext uri="{FF2B5EF4-FFF2-40B4-BE49-F238E27FC236}">
                <a16:creationId xmlns:a16="http://schemas.microsoft.com/office/drawing/2014/main" id="{5E8C96E4-B8FD-64B0-A7A9-E2BF44776D42}"/>
              </a:ext>
            </a:extLst>
          </p:cNvPr>
          <p:cNvSpPr txBox="1"/>
          <p:nvPr/>
        </p:nvSpPr>
        <p:spPr>
          <a:xfrm>
            <a:off x="1671638" y="1751074"/>
            <a:ext cx="1261884" cy="646331"/>
          </a:xfrm>
          <a:prstGeom prst="rect">
            <a:avLst/>
          </a:prstGeom>
          <a:noFill/>
        </p:spPr>
        <p:txBody>
          <a:bodyPr wrap="none" rtlCol="0">
            <a:spAutoFit/>
          </a:bodyPr>
          <a:lstStyle/>
          <a:p>
            <a:r>
              <a:rPr lang="en-US" b="1" dirty="0">
                <a:solidFill>
                  <a:schemeClr val="bg1"/>
                </a:solidFill>
              </a:rPr>
              <a:t>Farmers &amp; </a:t>
            </a:r>
          </a:p>
          <a:p>
            <a:r>
              <a:rPr lang="en-US" b="1" dirty="0">
                <a:solidFill>
                  <a:schemeClr val="bg1"/>
                </a:solidFill>
              </a:rPr>
              <a:t>Tiller Study</a:t>
            </a:r>
          </a:p>
        </p:txBody>
      </p:sp>
      <p:sp>
        <p:nvSpPr>
          <p:cNvPr id="12" name="TextBox 11">
            <a:extLst>
              <a:ext uri="{FF2B5EF4-FFF2-40B4-BE49-F238E27FC236}">
                <a16:creationId xmlns:a16="http://schemas.microsoft.com/office/drawing/2014/main" id="{5B599D72-E1B4-6B4E-62BD-259BC7D6A5A6}"/>
              </a:ext>
            </a:extLst>
          </p:cNvPr>
          <p:cNvSpPr txBox="1"/>
          <p:nvPr/>
        </p:nvSpPr>
        <p:spPr>
          <a:xfrm>
            <a:off x="357188" y="3057757"/>
            <a:ext cx="3686175" cy="954107"/>
          </a:xfrm>
          <a:prstGeom prst="rect">
            <a:avLst/>
          </a:prstGeom>
          <a:noFill/>
        </p:spPr>
        <p:txBody>
          <a:bodyPr wrap="square" rtlCol="0">
            <a:spAutoFit/>
          </a:bodyPr>
          <a:lstStyle/>
          <a:p>
            <a:r>
              <a:rPr lang="en-US" sz="1400" kern="0" dirty="0">
                <a:solidFill>
                  <a:schemeClr val="bg1"/>
                </a:solidFill>
                <a:ea typeface="Tahoma" panose="020B0604030504040204" pitchFamily="34" charset="0"/>
                <a:cs typeface="Tahoma" panose="020B0604030504040204" pitchFamily="34" charset="0"/>
              </a:rPr>
              <a:t>A qualitative study conducted to understand farmer’s farming activities and purchasing behavior to choose Japanese brand HDE (</a:t>
            </a:r>
            <a:r>
              <a:rPr lang="en-US" sz="1400" kern="0" dirty="0" err="1">
                <a:solidFill>
                  <a:schemeClr val="bg1"/>
                </a:solidFill>
                <a:ea typeface="Tahoma" panose="020B0604030504040204" pitchFamily="34" charset="0"/>
                <a:cs typeface="Tahoma" panose="020B0604030504040204" pitchFamily="34" charset="0"/>
              </a:rPr>
              <a:t>Yanmar</a:t>
            </a:r>
            <a:r>
              <a:rPr lang="en-US" sz="1400" kern="0" dirty="0">
                <a:solidFill>
                  <a:schemeClr val="bg1"/>
                </a:solidFill>
                <a:ea typeface="Tahoma" panose="020B0604030504040204" pitchFamily="34" charset="0"/>
                <a:cs typeface="Tahoma" panose="020B0604030504040204" pitchFamily="34" charset="0"/>
              </a:rPr>
              <a:t> and Kubota) / Chinese brand HDE</a:t>
            </a:r>
            <a:endParaRPr lang="en-US" sz="1400" dirty="0">
              <a:solidFill>
                <a:schemeClr val="bg1"/>
              </a:solidFill>
            </a:endParaRPr>
          </a:p>
        </p:txBody>
      </p:sp>
      <p:sp>
        <p:nvSpPr>
          <p:cNvPr id="13" name="TextBox 12">
            <a:extLst>
              <a:ext uri="{FF2B5EF4-FFF2-40B4-BE49-F238E27FC236}">
                <a16:creationId xmlns:a16="http://schemas.microsoft.com/office/drawing/2014/main" id="{D950E9D1-FD41-51E4-E75F-5F43CAADC5E2}"/>
              </a:ext>
            </a:extLst>
          </p:cNvPr>
          <p:cNvSpPr txBox="1"/>
          <p:nvPr/>
        </p:nvSpPr>
        <p:spPr>
          <a:xfrm>
            <a:off x="844573" y="4647932"/>
            <a:ext cx="2711404" cy="954107"/>
          </a:xfrm>
          <a:prstGeom prst="rect">
            <a:avLst/>
          </a:prstGeom>
          <a:noFill/>
        </p:spPr>
        <p:txBody>
          <a:bodyPr wrap="square" rtlCol="0">
            <a:spAutoFit/>
          </a:bodyPr>
          <a:lstStyle/>
          <a:p>
            <a:pPr algn="ctr"/>
            <a:r>
              <a:rPr lang="en-US" sz="1400" kern="0" dirty="0">
                <a:solidFill>
                  <a:schemeClr val="bg1"/>
                </a:solidFill>
                <a:ea typeface="Tahoma" panose="020B0604030504040204" pitchFamily="34" charset="0"/>
                <a:cs typeface="Tahoma" panose="020B0604030504040204" pitchFamily="34" charset="0"/>
              </a:rPr>
              <a:t>130 F2F / PAPI interviews done in Dhaka, Khulna, </a:t>
            </a:r>
            <a:r>
              <a:rPr lang="en-US" sz="1400" kern="0" dirty="0" err="1">
                <a:solidFill>
                  <a:schemeClr val="bg1"/>
                </a:solidFill>
                <a:ea typeface="Tahoma" panose="020B0604030504040204" pitchFamily="34" charset="0"/>
                <a:cs typeface="Tahoma" panose="020B0604030504040204" pitchFamily="34" charset="0"/>
              </a:rPr>
              <a:t>Rajshahi</a:t>
            </a:r>
            <a:r>
              <a:rPr lang="en-US" sz="1400" kern="0" dirty="0">
                <a:solidFill>
                  <a:schemeClr val="bg1"/>
                </a:solidFill>
                <a:ea typeface="Tahoma" panose="020B0604030504040204" pitchFamily="34" charset="0"/>
                <a:cs typeface="Tahoma" panose="020B0604030504040204" pitchFamily="34" charset="0"/>
              </a:rPr>
              <a:t> &amp; Chittagong to make this study successful</a:t>
            </a:r>
            <a:endParaRPr lang="en-US" sz="1400" dirty="0">
              <a:solidFill>
                <a:schemeClr val="bg1"/>
              </a:solidFill>
            </a:endParaRPr>
          </a:p>
        </p:txBody>
      </p:sp>
      <p:pic>
        <p:nvPicPr>
          <p:cNvPr id="14" name="Picture 7" descr="Picture1.png">
            <a:extLst>
              <a:ext uri="{FF2B5EF4-FFF2-40B4-BE49-F238E27FC236}">
                <a16:creationId xmlns:a16="http://schemas.microsoft.com/office/drawing/2014/main" id="{3454F0AA-1F3A-6AE4-A564-4ADFADBCE10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65297" y="1656731"/>
            <a:ext cx="2726005" cy="35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326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1BFC-C455-DFF2-041C-011F1A6185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F909B6-0D4E-F67A-C0D8-9C7DCBBF7CF3}"/>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EABDE626-0C28-5A6B-7153-AC7471C17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440D9545-3E33-5ABB-28FC-A231B8259C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6" name="Rectangle 5">
            <a:extLst>
              <a:ext uri="{FF2B5EF4-FFF2-40B4-BE49-F238E27FC236}">
                <a16:creationId xmlns:a16="http://schemas.microsoft.com/office/drawing/2014/main" id="{64EC0661-DBDE-5EE6-4D97-180C56447247}"/>
              </a:ext>
            </a:extLst>
          </p:cNvPr>
          <p:cNvSpPr/>
          <p:nvPr/>
        </p:nvSpPr>
        <p:spPr>
          <a:xfrm>
            <a:off x="1804473" y="1857376"/>
            <a:ext cx="2481262" cy="3868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HSBC</a:t>
            </a:r>
            <a:r>
              <a:rPr lang="en-US" sz="2400" b="1" dirty="0"/>
              <a:t> </a:t>
            </a:r>
          </a:p>
          <a:p>
            <a:pPr algn="ctr"/>
            <a:r>
              <a:rPr lang="en-US" sz="1200" dirty="0"/>
              <a:t>RMI has been conducting trade confidence study for HSBC for many years. In each of the studies, it had a sample of 200 respondents. The target group of this study was the decision makers of Business banking and large corporations. The Business and Trade Confidence Survey runs in 25 markets globally with the aim of better understanding the short term (6 month confidence) of businesses of all sizes. </a:t>
            </a:r>
          </a:p>
          <a:p>
            <a:pPr algn="ctr"/>
            <a:endParaRPr lang="en-US" dirty="0"/>
          </a:p>
        </p:txBody>
      </p:sp>
      <p:sp>
        <p:nvSpPr>
          <p:cNvPr id="10" name="Rectangle 9">
            <a:extLst>
              <a:ext uri="{FF2B5EF4-FFF2-40B4-BE49-F238E27FC236}">
                <a16:creationId xmlns:a16="http://schemas.microsoft.com/office/drawing/2014/main" id="{FCC05311-DB70-3C12-652C-26D52133EF7E}"/>
              </a:ext>
            </a:extLst>
          </p:cNvPr>
          <p:cNvSpPr/>
          <p:nvPr/>
        </p:nvSpPr>
        <p:spPr>
          <a:xfrm>
            <a:off x="4581266" y="2298091"/>
            <a:ext cx="2243141" cy="34278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Bangladesh CSI Study</a:t>
            </a:r>
          </a:p>
          <a:p>
            <a:pPr algn="ctr"/>
            <a:r>
              <a:rPr lang="en-US" sz="1200" dirty="0"/>
              <a:t>A qualitative study was conducted to determine the satisfaction among the customers of Bajaj on behalf of Frost &amp; Sullivan among 1130 respondents. 1130 F2F / PAPI were conducted in Dhaka, Khulna, </a:t>
            </a:r>
            <a:r>
              <a:rPr lang="en-US" sz="1200" dirty="0" err="1"/>
              <a:t>Rajshahi</a:t>
            </a:r>
            <a:r>
              <a:rPr lang="en-US" sz="1200" dirty="0"/>
              <a:t>, Chittagong, Dinajpur, </a:t>
            </a:r>
            <a:r>
              <a:rPr lang="en-US" sz="1200" dirty="0" err="1"/>
              <a:t>Bogra</a:t>
            </a:r>
            <a:r>
              <a:rPr lang="en-US" sz="1200" dirty="0"/>
              <a:t> to make this study effective.</a:t>
            </a:r>
          </a:p>
          <a:p>
            <a:pPr algn="ctr"/>
            <a:endParaRPr lang="en-US" dirty="0"/>
          </a:p>
        </p:txBody>
      </p:sp>
      <p:sp>
        <p:nvSpPr>
          <p:cNvPr id="11" name="Rectangle 10">
            <a:extLst>
              <a:ext uri="{FF2B5EF4-FFF2-40B4-BE49-F238E27FC236}">
                <a16:creationId xmlns:a16="http://schemas.microsoft.com/office/drawing/2014/main" id="{4C144E9B-CE3E-821A-BE9A-411D766DE638}"/>
              </a:ext>
            </a:extLst>
          </p:cNvPr>
          <p:cNvSpPr/>
          <p:nvPr/>
        </p:nvSpPr>
        <p:spPr>
          <a:xfrm>
            <a:off x="7119938" y="2655278"/>
            <a:ext cx="2243140" cy="30706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Swiped Study</a:t>
            </a:r>
          </a:p>
          <a:p>
            <a:pPr algn="ctr"/>
            <a:r>
              <a:rPr lang="en-US" sz="1200" dirty="0"/>
              <a:t>Based on the credit card concept, it was an </a:t>
            </a:r>
            <a:r>
              <a:rPr lang="en-US" sz="1200" dirty="0" err="1"/>
              <a:t>adhoc</a:t>
            </a:r>
            <a:r>
              <a:rPr lang="en-US" sz="1200" dirty="0"/>
              <a:t> study which sample size was 300. Interview was done by F2F method around Dhaka</a:t>
            </a:r>
          </a:p>
        </p:txBody>
      </p:sp>
      <p:sp>
        <p:nvSpPr>
          <p:cNvPr id="3" name="TextBox 2">
            <a:extLst>
              <a:ext uri="{FF2B5EF4-FFF2-40B4-BE49-F238E27FC236}">
                <a16:creationId xmlns:a16="http://schemas.microsoft.com/office/drawing/2014/main" id="{FE229F27-53C9-B2A6-1C42-B376615C7838}"/>
              </a:ext>
            </a:extLst>
          </p:cNvPr>
          <p:cNvSpPr txBox="1"/>
          <p:nvPr/>
        </p:nvSpPr>
        <p:spPr>
          <a:xfrm>
            <a:off x="5114920" y="943562"/>
            <a:ext cx="2243140" cy="584775"/>
          </a:xfrm>
          <a:prstGeom prst="rect">
            <a:avLst/>
          </a:prstGeom>
          <a:noFill/>
        </p:spPr>
        <p:txBody>
          <a:bodyPr wrap="square" rtlCol="0">
            <a:spAutoFit/>
          </a:bodyPr>
          <a:lstStyle/>
          <a:p>
            <a:r>
              <a:rPr lang="en-US" sz="3200" b="1" dirty="0">
                <a:solidFill>
                  <a:schemeClr val="accent1">
                    <a:lumMod val="75000"/>
                  </a:schemeClr>
                </a:solidFill>
              </a:rPr>
              <a:t>B2B Study</a:t>
            </a:r>
          </a:p>
        </p:txBody>
      </p:sp>
    </p:spTree>
    <p:extLst>
      <p:ext uri="{BB962C8B-B14F-4D97-AF65-F5344CB8AC3E}">
        <p14:creationId xmlns:p14="http://schemas.microsoft.com/office/powerpoint/2010/main" val="757322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E743-EF28-D8C1-0E2F-D3C38FF0BC0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A81FB8-7FFB-8EF0-94B4-BBBFF657E211}"/>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4BBFAC2D-FC27-0273-0AE6-120B78D236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10C2B38-FE3D-7B79-35F6-84E784A4CA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3" name="TextBox 2">
            <a:extLst>
              <a:ext uri="{FF2B5EF4-FFF2-40B4-BE49-F238E27FC236}">
                <a16:creationId xmlns:a16="http://schemas.microsoft.com/office/drawing/2014/main" id="{C81D1EB9-54ED-A74C-3583-B40F2FA679AD}"/>
              </a:ext>
            </a:extLst>
          </p:cNvPr>
          <p:cNvSpPr txBox="1"/>
          <p:nvPr/>
        </p:nvSpPr>
        <p:spPr>
          <a:xfrm>
            <a:off x="4335376" y="3109992"/>
            <a:ext cx="3200405" cy="584775"/>
          </a:xfrm>
          <a:prstGeom prst="rect">
            <a:avLst/>
          </a:prstGeom>
          <a:noFill/>
        </p:spPr>
        <p:txBody>
          <a:bodyPr wrap="square" rtlCol="0">
            <a:spAutoFit/>
          </a:bodyPr>
          <a:lstStyle/>
          <a:p>
            <a:pPr algn="ctr">
              <a:defRPr/>
            </a:pPr>
            <a:r>
              <a:rPr lang="en-US" sz="3200" b="1" kern="0" dirty="0">
                <a:solidFill>
                  <a:schemeClr val="accent5">
                    <a:lumMod val="75000"/>
                  </a:schemeClr>
                </a:solidFill>
                <a:ea typeface="Tahoma" panose="020B0604030504040204" pitchFamily="34" charset="0"/>
                <a:cs typeface="Tahoma" panose="020B0604030504040204" pitchFamily="34" charset="0"/>
              </a:rPr>
              <a:t>In Home Visits</a:t>
            </a:r>
            <a:endParaRPr lang="en-US" sz="3200" kern="0" dirty="0">
              <a:solidFill>
                <a:schemeClr val="accent5">
                  <a:lumMod val="75000"/>
                </a:schemeClr>
              </a:solidFill>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A886D8FE-4F3F-271D-28D3-ECA9726194CD}"/>
              </a:ext>
            </a:extLst>
          </p:cNvPr>
          <p:cNvSpPr/>
          <p:nvPr/>
        </p:nvSpPr>
        <p:spPr>
          <a:xfrm>
            <a:off x="1100097" y="783772"/>
            <a:ext cx="2671035" cy="2671035"/>
          </a:xfrm>
          <a:prstGeom prst="ellipse">
            <a:avLst/>
          </a:prstGeom>
          <a:solidFill>
            <a:schemeClr val="accent1">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8" name="Oval 7">
            <a:extLst>
              <a:ext uri="{FF2B5EF4-FFF2-40B4-BE49-F238E27FC236}">
                <a16:creationId xmlns:a16="http://schemas.microsoft.com/office/drawing/2014/main" id="{EB0D5817-993E-7779-4D10-BADCAA44CB3F}"/>
              </a:ext>
            </a:extLst>
          </p:cNvPr>
          <p:cNvSpPr/>
          <p:nvPr/>
        </p:nvSpPr>
        <p:spPr>
          <a:xfrm>
            <a:off x="1100097" y="3440631"/>
            <a:ext cx="2671035" cy="2671035"/>
          </a:xfrm>
          <a:prstGeom prst="ellipse">
            <a:avLst/>
          </a:prstGeom>
          <a:solidFill>
            <a:srgbClr val="432FD9">
              <a:alpha val="49804"/>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p>
        </p:txBody>
      </p:sp>
      <p:sp>
        <p:nvSpPr>
          <p:cNvPr id="12" name="Oval 11">
            <a:extLst>
              <a:ext uri="{FF2B5EF4-FFF2-40B4-BE49-F238E27FC236}">
                <a16:creationId xmlns:a16="http://schemas.microsoft.com/office/drawing/2014/main" id="{27DC4E92-B422-DC0E-414A-601854AD344B}"/>
              </a:ext>
            </a:extLst>
          </p:cNvPr>
          <p:cNvSpPr/>
          <p:nvPr/>
        </p:nvSpPr>
        <p:spPr>
          <a:xfrm>
            <a:off x="8133694" y="682180"/>
            <a:ext cx="2671035" cy="2671035"/>
          </a:xfrm>
          <a:prstGeom prst="ellipse">
            <a:avLst/>
          </a:prstGeom>
          <a:solidFill>
            <a:srgbClr val="432FD9">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TextBox 13">
            <a:extLst>
              <a:ext uri="{FF2B5EF4-FFF2-40B4-BE49-F238E27FC236}">
                <a16:creationId xmlns:a16="http://schemas.microsoft.com/office/drawing/2014/main" id="{FAC162C1-F17A-0363-43F3-D7BC72B19F85}"/>
              </a:ext>
            </a:extLst>
          </p:cNvPr>
          <p:cNvSpPr txBox="1"/>
          <p:nvPr/>
        </p:nvSpPr>
        <p:spPr>
          <a:xfrm>
            <a:off x="1387271" y="1175413"/>
            <a:ext cx="2268141" cy="1877437"/>
          </a:xfrm>
          <a:prstGeom prst="rect">
            <a:avLst/>
          </a:prstGeom>
          <a:noFill/>
        </p:spPr>
        <p:txBody>
          <a:bodyPr wrap="square">
            <a:spAutoFit/>
          </a:bodyPr>
          <a:lstStyle/>
          <a:p>
            <a:r>
              <a:rPr lang="en-US" altLang="en-US" sz="1800" b="1" dirty="0">
                <a:solidFill>
                  <a:srgbClr val="000000"/>
                </a:solidFill>
                <a:ea typeface="Tahoma" panose="020B0604030504040204" pitchFamily="34" charset="0"/>
                <a:cs typeface="Tahoma" panose="020B0604030504040204" pitchFamily="34" charset="0"/>
              </a:rPr>
              <a:t> </a:t>
            </a:r>
            <a:r>
              <a:rPr lang="en-US" altLang="en-US" sz="1400" b="1" dirty="0">
                <a:solidFill>
                  <a:schemeClr val="bg1"/>
                </a:solidFill>
                <a:ea typeface="Tahoma" panose="020B0604030504040204" pitchFamily="34" charset="0"/>
                <a:cs typeface="Tahoma" panose="020B0604030504040204" pitchFamily="34" charset="0"/>
              </a:rPr>
              <a:t>MRS is well equipped in performing in home visits. We have successfully handled numerous projects of this kind. One of which was conducted on behalf of Ipsos India for Unilever among 52 respondents</a:t>
            </a:r>
            <a:r>
              <a:rPr lang="en-US" altLang="en-US" sz="1200" dirty="0">
                <a:solidFill>
                  <a:srgbClr val="000000"/>
                </a:solidFill>
                <a:ea typeface="Tahoma" panose="020B0604030504040204" pitchFamily="34" charset="0"/>
                <a:cs typeface="Tahoma" panose="020B0604030504040204" pitchFamily="34" charset="0"/>
              </a:rPr>
              <a:t>. </a:t>
            </a:r>
            <a:endParaRPr lang="en-US" sz="1200" dirty="0"/>
          </a:p>
        </p:txBody>
      </p:sp>
      <p:sp>
        <p:nvSpPr>
          <p:cNvPr id="16" name="TextBox 15">
            <a:extLst>
              <a:ext uri="{FF2B5EF4-FFF2-40B4-BE49-F238E27FC236}">
                <a16:creationId xmlns:a16="http://schemas.microsoft.com/office/drawing/2014/main" id="{AB856E5F-4137-AB22-8A74-84F11CAE00E7}"/>
              </a:ext>
            </a:extLst>
          </p:cNvPr>
          <p:cNvSpPr txBox="1"/>
          <p:nvPr/>
        </p:nvSpPr>
        <p:spPr>
          <a:xfrm>
            <a:off x="1387271" y="3941635"/>
            <a:ext cx="2268141"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The objective of the study was to test fragrance of detergents and improve the products based on respondent feedback. The respondents were given products to test different options for five days</a:t>
            </a:r>
            <a:r>
              <a:rPr lang="en-US" sz="1400" b="1" dirty="0">
                <a:solidFill>
                  <a:schemeClr val="bg1"/>
                </a:solidFill>
                <a:ea typeface="Tahoma" panose="020B0604030504040204" pitchFamily="34" charset="0"/>
                <a:cs typeface="Tahoma" panose="020B0604030504040204" pitchFamily="34" charset="0"/>
              </a:rPr>
              <a:t>.</a:t>
            </a:r>
            <a:r>
              <a:rPr lang="en-US" altLang="en-US" sz="1400" b="1" dirty="0">
                <a:solidFill>
                  <a:schemeClr val="bg1"/>
                </a:solidFill>
                <a:ea typeface="Tahoma" panose="020B0604030504040204" pitchFamily="34" charset="0"/>
                <a:cs typeface="Tahoma" panose="020B0604030504040204" pitchFamily="34" charset="0"/>
              </a:rPr>
              <a:t> </a:t>
            </a:r>
            <a:endParaRPr lang="en-US" sz="1400" b="1" dirty="0">
              <a:solidFill>
                <a:schemeClr val="bg1"/>
              </a:solidFill>
            </a:endParaRPr>
          </a:p>
        </p:txBody>
      </p:sp>
      <p:sp>
        <p:nvSpPr>
          <p:cNvPr id="17" name="Oval 16">
            <a:extLst>
              <a:ext uri="{FF2B5EF4-FFF2-40B4-BE49-F238E27FC236}">
                <a16:creationId xmlns:a16="http://schemas.microsoft.com/office/drawing/2014/main" id="{BB1ED88F-03CB-E100-7287-C1B88C43A7DD}"/>
              </a:ext>
            </a:extLst>
          </p:cNvPr>
          <p:cNvSpPr/>
          <p:nvPr/>
        </p:nvSpPr>
        <p:spPr>
          <a:xfrm>
            <a:off x="8133694" y="3363800"/>
            <a:ext cx="2671035" cy="267103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TextBox 18">
            <a:extLst>
              <a:ext uri="{FF2B5EF4-FFF2-40B4-BE49-F238E27FC236}">
                <a16:creationId xmlns:a16="http://schemas.microsoft.com/office/drawing/2014/main" id="{7FF86753-C6DD-91DA-97E2-87F9E5DA08DE}"/>
              </a:ext>
            </a:extLst>
          </p:cNvPr>
          <p:cNvSpPr txBox="1"/>
          <p:nvPr/>
        </p:nvSpPr>
        <p:spPr>
          <a:xfrm>
            <a:off x="8445517" y="1236968"/>
            <a:ext cx="2268141"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The respondents under this study were married women who were the only product purchase decision maker of the household in between the age range of 18 to 49 years of various Social Economic Class (SEC). </a:t>
            </a:r>
            <a:endParaRPr lang="en-US" sz="1400" b="1" dirty="0">
              <a:solidFill>
                <a:schemeClr val="bg1"/>
              </a:solidFill>
            </a:endParaRPr>
          </a:p>
        </p:txBody>
      </p:sp>
      <p:sp>
        <p:nvSpPr>
          <p:cNvPr id="21" name="TextBox 20">
            <a:extLst>
              <a:ext uri="{FF2B5EF4-FFF2-40B4-BE49-F238E27FC236}">
                <a16:creationId xmlns:a16="http://schemas.microsoft.com/office/drawing/2014/main" id="{B40F6711-CFC8-36AE-5931-1FE16A67AB8F}"/>
              </a:ext>
            </a:extLst>
          </p:cNvPr>
          <p:cNvSpPr txBox="1"/>
          <p:nvPr/>
        </p:nvSpPr>
        <p:spPr>
          <a:xfrm>
            <a:off x="8445517" y="3893827"/>
            <a:ext cx="2268142" cy="1815882"/>
          </a:xfrm>
          <a:prstGeom prst="rect">
            <a:avLst/>
          </a:prstGeom>
          <a:noFill/>
        </p:spPr>
        <p:txBody>
          <a:bodyPr wrap="square">
            <a:spAutoFit/>
          </a:bodyPr>
          <a:lstStyle/>
          <a:p>
            <a:r>
              <a:rPr lang="en-US" altLang="en-US" sz="1400" b="1" dirty="0">
                <a:solidFill>
                  <a:schemeClr val="bg1"/>
                </a:solidFill>
                <a:ea typeface="Tahoma" panose="020B0604030504040204" pitchFamily="34" charset="0"/>
                <a:cs typeface="Tahoma" panose="020B0604030504040204" pitchFamily="34" charset="0"/>
              </a:rPr>
              <a:t>After 5 days, the interviewer visited the respondent’s residence for recall interview with clients and interviewed them.  The respondents experienced a  sniff test during the recall interviews. </a:t>
            </a:r>
            <a:endParaRPr lang="en-US" sz="1400" b="1" dirty="0">
              <a:solidFill>
                <a:schemeClr val="bg1"/>
              </a:solidFill>
            </a:endParaRPr>
          </a:p>
        </p:txBody>
      </p:sp>
      <p:pic>
        <p:nvPicPr>
          <p:cNvPr id="22" name="Picture 3" descr="D:\pro wash_2.jpg">
            <a:extLst>
              <a:ext uri="{FF2B5EF4-FFF2-40B4-BE49-F238E27FC236}">
                <a16:creationId xmlns:a16="http://schemas.microsoft.com/office/drawing/2014/main" id="{A8D48D9B-2277-6B27-EFF3-E2D5F0870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376" y="946939"/>
            <a:ext cx="3200405" cy="18883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12D11327-6628-88DB-EF29-4EED0E43AD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5376" y="3908003"/>
            <a:ext cx="3106531" cy="18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03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0BD5D-31D7-F787-6A92-CCC0F70D2C1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D3E07D-47D6-D92F-099B-6AA1D45245E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B347132E-49C6-F313-462B-988B076757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CF5EFF17-F83D-AA87-88E3-FEE24A5D07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35F6BE14-3419-69F6-09F8-E4E14FF3D700}"/>
              </a:ext>
            </a:extLst>
          </p:cNvPr>
          <p:cNvGraphicFramePr/>
          <p:nvPr>
            <p:extLst>
              <p:ext uri="{D42A27DB-BD31-4B8C-83A1-F6EECF244321}">
                <p14:modId xmlns:p14="http://schemas.microsoft.com/office/powerpoint/2010/main" val="3663326598"/>
              </p:ext>
            </p:extLst>
          </p:nvPr>
        </p:nvGraphicFramePr>
        <p:xfrm>
          <a:off x="2557463" y="2243138"/>
          <a:ext cx="6372224" cy="30718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2F1A8C64-9E8D-0980-70AB-DA2342DB6C5F}"/>
              </a:ext>
            </a:extLst>
          </p:cNvPr>
          <p:cNvSpPr txBox="1"/>
          <p:nvPr/>
        </p:nvSpPr>
        <p:spPr>
          <a:xfrm>
            <a:off x="2696766" y="1358385"/>
            <a:ext cx="6093618" cy="523220"/>
          </a:xfrm>
          <a:prstGeom prst="rect">
            <a:avLst/>
          </a:prstGeom>
          <a:noFill/>
        </p:spPr>
        <p:txBody>
          <a:bodyPr wrap="square">
            <a:spAutoFit/>
          </a:bodyPr>
          <a:lstStyle/>
          <a:p>
            <a:pPr algn="ctr">
              <a:defRPr/>
            </a:pPr>
            <a:r>
              <a:rPr lang="en-US" sz="2800" b="1" kern="0" dirty="0">
                <a:solidFill>
                  <a:schemeClr val="accent1">
                    <a:lumMod val="50000"/>
                  </a:schemeClr>
                </a:solidFill>
                <a:ea typeface="Tahoma" panose="020B0604030504040204" pitchFamily="34" charset="0"/>
                <a:cs typeface="Tahoma" panose="020B0604030504040204" pitchFamily="34" charset="0"/>
              </a:rPr>
              <a:t>Our Services</a:t>
            </a:r>
            <a:endParaRPr lang="en-US" sz="2800" kern="0" dirty="0">
              <a:solidFill>
                <a:schemeClr val="accent1">
                  <a:lumMod val="5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686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976AF-1A6C-EF33-8CC8-08A1DC8D1A0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D2B1CB-7764-3422-E4F5-6B0CD97FF0B8}"/>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7043DAB1-9AAC-2DD6-372A-84D9118142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D316E997-1AA5-73C5-CAD4-C20F09C1E3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0D1A3202-84CF-8B58-444F-0165320ABAEE}"/>
              </a:ext>
            </a:extLst>
          </p:cNvPr>
          <p:cNvGraphicFramePr/>
          <p:nvPr>
            <p:extLst>
              <p:ext uri="{D42A27DB-BD31-4B8C-83A1-F6EECF244321}">
                <p14:modId xmlns:p14="http://schemas.microsoft.com/office/powerpoint/2010/main" val="764093831"/>
              </p:ext>
            </p:extLst>
          </p:nvPr>
        </p:nvGraphicFramePr>
        <p:xfrm>
          <a:off x="-568325" y="681393"/>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 name="Group 3">
            <a:extLst>
              <a:ext uri="{FF2B5EF4-FFF2-40B4-BE49-F238E27FC236}">
                <a16:creationId xmlns:a16="http://schemas.microsoft.com/office/drawing/2014/main" id="{86039DEB-11DD-394B-13F8-AB4D71779DA7}"/>
              </a:ext>
            </a:extLst>
          </p:cNvPr>
          <p:cNvGrpSpPr/>
          <p:nvPr/>
        </p:nvGrpSpPr>
        <p:grpSpPr>
          <a:xfrm>
            <a:off x="6499079" y="1642922"/>
            <a:ext cx="5113301" cy="3155024"/>
            <a:chOff x="2588475" y="2193693"/>
            <a:chExt cx="4038852" cy="4564349"/>
          </a:xfrm>
        </p:grpSpPr>
        <p:pic>
          <p:nvPicPr>
            <p:cNvPr id="6" name="Content Placeholder 12">
              <a:extLst>
                <a:ext uri="{FF2B5EF4-FFF2-40B4-BE49-F238E27FC236}">
                  <a16:creationId xmlns:a16="http://schemas.microsoft.com/office/drawing/2014/main" id="{118C3DBF-5FA4-DD71-592E-E0A4523D97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88475" y="2367655"/>
              <a:ext cx="2072643" cy="1708853"/>
            </a:xfrm>
            <a:prstGeom prst="rect">
              <a:avLst/>
            </a:prstGeom>
          </p:spPr>
        </p:pic>
        <p:pic>
          <p:nvPicPr>
            <p:cNvPr id="8" name="Content Placeholder 10">
              <a:extLst>
                <a:ext uri="{FF2B5EF4-FFF2-40B4-BE49-F238E27FC236}">
                  <a16:creationId xmlns:a16="http://schemas.microsoft.com/office/drawing/2014/main" id="{861CDD75-33BF-2E43-F90D-0FF5945B7AC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94553" y="2193693"/>
              <a:ext cx="1717680" cy="1882815"/>
            </a:xfrm>
            <a:prstGeom prst="rect">
              <a:avLst/>
            </a:prstGeom>
          </p:spPr>
        </p:pic>
        <p:pic>
          <p:nvPicPr>
            <p:cNvPr id="10" name="Content Placeholder 7">
              <a:extLst>
                <a:ext uri="{FF2B5EF4-FFF2-40B4-BE49-F238E27FC236}">
                  <a16:creationId xmlns:a16="http://schemas.microsoft.com/office/drawing/2014/main" id="{567B1EA6-07DF-8DAC-82CB-BBF50B8A43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6443" y="4522169"/>
              <a:ext cx="1972465" cy="2163808"/>
            </a:xfrm>
            <a:prstGeom prst="rect">
              <a:avLst/>
            </a:prstGeom>
          </p:spPr>
        </p:pic>
        <p:pic>
          <p:nvPicPr>
            <p:cNvPr id="11" name="Content Placeholder 3">
              <a:extLst>
                <a:ext uri="{FF2B5EF4-FFF2-40B4-BE49-F238E27FC236}">
                  <a16:creationId xmlns:a16="http://schemas.microsoft.com/office/drawing/2014/main" id="{C9DFD139-2AC6-C3C7-15C5-E568C70ABFE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09647" y="4543943"/>
              <a:ext cx="1717680" cy="2214099"/>
            </a:xfrm>
            <a:prstGeom prst="rect">
              <a:avLst/>
            </a:prstGeom>
          </p:spPr>
        </p:pic>
      </p:grpSp>
    </p:spTree>
    <p:extLst>
      <p:ext uri="{BB962C8B-B14F-4D97-AF65-F5344CB8AC3E}">
        <p14:creationId xmlns:p14="http://schemas.microsoft.com/office/powerpoint/2010/main" val="1429701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14EA-6DAC-62E0-F3E7-C7E73328492E}"/>
            </a:ext>
          </a:extLst>
        </p:cNvPr>
        <p:cNvGrpSpPr/>
        <p:nvPr/>
      </p:nvGrpSpPr>
      <p:grpSpPr>
        <a:xfrm>
          <a:off x="0" y="0"/>
          <a:ext cx="0" cy="0"/>
          <a:chOff x="0" y="0"/>
          <a:chExt cx="0" cy="0"/>
        </a:xfrm>
      </p:grpSpPr>
      <p:sp>
        <p:nvSpPr>
          <p:cNvPr id="13" name="Speech Bubble: Rectangle 12">
            <a:extLst>
              <a:ext uri="{FF2B5EF4-FFF2-40B4-BE49-F238E27FC236}">
                <a16:creationId xmlns:a16="http://schemas.microsoft.com/office/drawing/2014/main" id="{39A45F7D-89DB-7417-923D-080D2ED8FD36}"/>
              </a:ext>
            </a:extLst>
          </p:cNvPr>
          <p:cNvSpPr/>
          <p:nvPr/>
        </p:nvSpPr>
        <p:spPr>
          <a:xfrm>
            <a:off x="528618" y="1221754"/>
            <a:ext cx="11472882" cy="4482583"/>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73BBB8-A4F9-D506-25AE-5FE8FB6E780D}"/>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69D9485E-EAC1-C8A0-2888-9404B0FC34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1056F554-EC3F-F680-F1F8-8C169E542E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sp>
        <p:nvSpPr>
          <p:cNvPr id="6" name="TextBox 5">
            <a:extLst>
              <a:ext uri="{FF2B5EF4-FFF2-40B4-BE49-F238E27FC236}">
                <a16:creationId xmlns:a16="http://schemas.microsoft.com/office/drawing/2014/main" id="{3924F76F-4D42-EFA3-3E0B-B246FBCE3791}"/>
              </a:ext>
            </a:extLst>
          </p:cNvPr>
          <p:cNvSpPr txBox="1"/>
          <p:nvPr/>
        </p:nvSpPr>
        <p:spPr>
          <a:xfrm>
            <a:off x="2888770" y="549842"/>
            <a:ext cx="6093618" cy="523220"/>
          </a:xfrm>
          <a:prstGeom prst="rect">
            <a:avLst/>
          </a:prstGeom>
          <a:noFill/>
        </p:spPr>
        <p:txBody>
          <a:bodyPr wrap="square">
            <a:spAutoFit/>
          </a:bodyPr>
          <a:lstStyle/>
          <a:p>
            <a:pPr algn="ctr"/>
            <a:r>
              <a:rPr lang="en-US" sz="2800" b="1" dirty="0">
                <a:solidFill>
                  <a:schemeClr val="accent5">
                    <a:lumMod val="75000"/>
                  </a:schemeClr>
                </a:solidFill>
              </a:rPr>
              <a:t>Quality Control Measures </a:t>
            </a:r>
          </a:p>
        </p:txBody>
      </p:sp>
      <p:sp>
        <p:nvSpPr>
          <p:cNvPr id="10" name="TextBox 9">
            <a:extLst>
              <a:ext uri="{FF2B5EF4-FFF2-40B4-BE49-F238E27FC236}">
                <a16:creationId xmlns:a16="http://schemas.microsoft.com/office/drawing/2014/main" id="{73462258-A70A-7AF7-A496-154F7F09D420}"/>
              </a:ext>
            </a:extLst>
          </p:cNvPr>
          <p:cNvSpPr txBox="1"/>
          <p:nvPr/>
        </p:nvSpPr>
        <p:spPr>
          <a:xfrm>
            <a:off x="528618" y="1221754"/>
            <a:ext cx="11058538"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rPr>
              <a:t>MRS firmly believes that the foundation of a high-quality market research report lies in the collection of reliable data by its field force. This conviction has led MRS to implement stringent quality control measures to ensure the accuracy and integrity of the data collected</a:t>
            </a:r>
            <a:r>
              <a:rPr kumimoji="0" lang="en-US" altLang="en-US" sz="2000" b="0" i="0" u="none" strike="noStrike" cap="none" normalizeH="0" baseline="0" dirty="0">
                <a:ln>
                  <a:noFill/>
                </a:ln>
                <a:solidFill>
                  <a:schemeClr val="bg1"/>
                </a:solidFill>
                <a:effectLst/>
                <a:latin typeface="Arial" panose="020B0604020202020204" pitchFamily="34" charset="0"/>
              </a:rPr>
              <a:t>.</a:t>
            </a:r>
          </a:p>
        </p:txBody>
      </p:sp>
      <p:sp>
        <p:nvSpPr>
          <p:cNvPr id="12" name="TextBox 11">
            <a:extLst>
              <a:ext uri="{FF2B5EF4-FFF2-40B4-BE49-F238E27FC236}">
                <a16:creationId xmlns:a16="http://schemas.microsoft.com/office/drawing/2014/main" id="{27CDE69B-2802-1966-F89F-2DD2B8D9064A}"/>
              </a:ext>
            </a:extLst>
          </p:cNvPr>
          <p:cNvSpPr txBox="1"/>
          <p:nvPr/>
        </p:nvSpPr>
        <p:spPr>
          <a:xfrm>
            <a:off x="446486" y="2232617"/>
            <a:ext cx="11259759" cy="3471720"/>
          </a:xfrm>
          <a:prstGeom prst="rect">
            <a:avLst/>
          </a:prstGeom>
          <a:noFill/>
        </p:spPr>
        <p:txBody>
          <a:bodyPr wrap="square">
            <a:spAutoFit/>
          </a:bodyPr>
          <a:lstStyle/>
          <a:p>
            <a:pPr marL="171450" indent="-171450" algn="just">
              <a:buFont typeface="Arial" panose="020B0604020202020204" pitchFamily="34" charset="0"/>
              <a:buChar char="•"/>
            </a:pPr>
            <a:r>
              <a:rPr lang="en-US" sz="1800" dirty="0">
                <a:solidFill>
                  <a:schemeClr val="bg1"/>
                </a:solidFill>
                <a:cs typeface="Tahoma" panose="020B0604030504040204" pitchFamily="34" charset="0"/>
              </a:rPr>
              <a:t>New staffs willing to work on a part / full time basis as a Field Interviewer has to go through a number of tests before induction into MRS . The new comers are then thoroughly oriented with </a:t>
            </a:r>
            <a:r>
              <a:rPr lang="en-US" sz="1800" b="1" dirty="0">
                <a:solidFill>
                  <a:schemeClr val="bg1"/>
                </a:solidFill>
                <a:cs typeface="Tahoma" panose="020B0604030504040204" pitchFamily="34" charset="0"/>
              </a:rPr>
              <a:t>market research interview technique, Do’s and Don’ts of field work </a:t>
            </a:r>
            <a:r>
              <a:rPr lang="en-US" sz="1800" dirty="0">
                <a:solidFill>
                  <a:schemeClr val="bg1"/>
                </a:solidFill>
                <a:cs typeface="Tahoma" panose="020B0604030504040204" pitchFamily="34" charset="0"/>
              </a:rPr>
              <a:t>by the Authority. After such rigorous screening procedure someone is only allowed to take part in a particular project brief</a:t>
            </a:r>
          </a:p>
          <a:p>
            <a:pPr algn="just"/>
            <a:endParaRPr lang="en-US" sz="1800" dirty="0">
              <a:solidFill>
                <a:schemeClr val="bg1"/>
              </a:solidFill>
              <a:cs typeface="Tahoma" panose="020B0604030504040204" pitchFamily="34" charset="0"/>
            </a:endParaRPr>
          </a:p>
          <a:p>
            <a:pPr marL="171450" indent="-171450" algn="just">
              <a:buFont typeface="Arial" panose="020B0604020202020204" pitchFamily="34" charset="0"/>
              <a:buChar char="•"/>
            </a:pPr>
            <a:r>
              <a:rPr lang="en-US" sz="1800" dirty="0">
                <a:solidFill>
                  <a:schemeClr val="bg1"/>
                </a:solidFill>
              </a:rPr>
              <a:t>In briefing session we called those who are selected in prior viva. The duration of briefing is depending on study demand .We use multi-media projector in briefing. After day long brief we do the mock test. We Select those are eligible in mock session .The interviewer needs to gain a specific score in mock test .The mock session is monitoring by Executive team. It’s to remarkable that sometimes we do the Field test before starting the main field work.</a:t>
            </a:r>
          </a:p>
          <a:p>
            <a:pPr marL="171450" indent="-171450" algn="just">
              <a:buFont typeface="Arial" panose="020B0604020202020204" pitchFamily="34" charset="0"/>
              <a:buChar char="•"/>
            </a:pPr>
            <a:endParaRPr lang="en-US" sz="1800" dirty="0">
              <a:solidFill>
                <a:schemeClr val="bg1"/>
              </a:solidFill>
              <a:cs typeface="Tahoma" panose="020B0604030504040204" pitchFamily="34" charset="0"/>
            </a:endParaRPr>
          </a:p>
          <a:p>
            <a:pPr marL="171450" indent="-171450" algn="just">
              <a:buFont typeface="Arial" panose="020B0604020202020204" pitchFamily="34" charset="0"/>
              <a:buChar char="•"/>
            </a:pPr>
            <a:r>
              <a:rPr lang="en-US" sz="1800" dirty="0">
                <a:solidFill>
                  <a:schemeClr val="bg1"/>
                </a:solidFill>
                <a:cs typeface="Tahoma" panose="020B0604030504040204" pitchFamily="34" charset="0"/>
              </a:rPr>
              <a:t>One Field Supervisor supervises maximum four to five interviewers to </a:t>
            </a:r>
            <a:r>
              <a:rPr lang="en-US" sz="1800" b="1" dirty="0">
                <a:solidFill>
                  <a:schemeClr val="bg1"/>
                </a:solidFill>
                <a:cs typeface="Tahoma" panose="020B0604030504040204" pitchFamily="34" charset="0"/>
              </a:rPr>
              <a:t>ensure quality </a:t>
            </a:r>
            <a:r>
              <a:rPr lang="en-US" sz="1800" dirty="0">
                <a:solidFill>
                  <a:schemeClr val="bg1"/>
                </a:solidFill>
                <a:cs typeface="Tahoma" panose="020B0604030504040204" pitchFamily="34" charset="0"/>
              </a:rPr>
              <a:t>of supervision</a:t>
            </a:r>
          </a:p>
          <a:p>
            <a:pPr algn="just" eaLnBrk="1" hangingPunct="1">
              <a:spcBef>
                <a:spcPct val="20000"/>
              </a:spcBef>
            </a:pPr>
            <a:r>
              <a:rPr lang="en-US" sz="1800" b="1" dirty="0">
                <a:solidFill>
                  <a:schemeClr val="bg1"/>
                </a:solidFill>
              </a:rPr>
              <a:t>    All types of back check are made within 24-36 hours of the call.</a:t>
            </a:r>
          </a:p>
        </p:txBody>
      </p:sp>
    </p:spTree>
    <p:extLst>
      <p:ext uri="{BB962C8B-B14F-4D97-AF65-F5344CB8AC3E}">
        <p14:creationId xmlns:p14="http://schemas.microsoft.com/office/powerpoint/2010/main" val="2376873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5E53-8E5A-EBA6-6466-9FAF8082A7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04959E-F977-2A61-3C4C-42CEF87C35D8}"/>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35B2CB28-1B2E-A3A3-DF9F-1FFD1DC814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56B0AEF9-FB96-04ED-DEE9-D76863021E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3" name="Diagram 2">
            <a:extLst>
              <a:ext uri="{FF2B5EF4-FFF2-40B4-BE49-F238E27FC236}">
                <a16:creationId xmlns:a16="http://schemas.microsoft.com/office/drawing/2014/main" id="{52018B7A-BCC1-8790-50C3-A30A7EE1B447}"/>
              </a:ext>
            </a:extLst>
          </p:cNvPr>
          <p:cNvGraphicFramePr/>
          <p:nvPr>
            <p:extLst>
              <p:ext uri="{D42A27DB-BD31-4B8C-83A1-F6EECF244321}">
                <p14:modId xmlns:p14="http://schemas.microsoft.com/office/powerpoint/2010/main" val="2031106562"/>
              </p:ext>
            </p:extLst>
          </p:nvPr>
        </p:nvGraphicFramePr>
        <p:xfrm>
          <a:off x="1230930" y="1007612"/>
          <a:ext cx="940929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extBox 3">
            <a:extLst>
              <a:ext uri="{FF2B5EF4-FFF2-40B4-BE49-F238E27FC236}">
                <a16:creationId xmlns:a16="http://schemas.microsoft.com/office/drawing/2014/main" id="{7DD9D36B-55EA-2FC9-DF6F-31C916D6ED52}"/>
              </a:ext>
            </a:extLst>
          </p:cNvPr>
          <p:cNvSpPr txBox="1"/>
          <p:nvPr/>
        </p:nvSpPr>
        <p:spPr>
          <a:xfrm>
            <a:off x="4130590" y="783772"/>
            <a:ext cx="3994491" cy="523220"/>
          </a:xfrm>
          <a:prstGeom prst="rect">
            <a:avLst/>
          </a:prstGeom>
          <a:noFill/>
        </p:spPr>
        <p:txBody>
          <a:bodyPr wrap="none" rtlCol="0">
            <a:spAutoFit/>
          </a:bodyPr>
          <a:lstStyle/>
          <a:p>
            <a:r>
              <a:rPr lang="en-US" sz="2800" b="1" dirty="0">
                <a:solidFill>
                  <a:schemeClr val="accent1"/>
                </a:solidFill>
              </a:rPr>
              <a:t>Quality Control Measures</a:t>
            </a:r>
          </a:p>
        </p:txBody>
      </p:sp>
    </p:spTree>
    <p:extLst>
      <p:ext uri="{BB962C8B-B14F-4D97-AF65-F5344CB8AC3E}">
        <p14:creationId xmlns:p14="http://schemas.microsoft.com/office/powerpoint/2010/main" val="180857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7758-3025-43D5-CB15-66A4DC04711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7C2906F-4D9D-5BBA-1E4F-107CC4440414}"/>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32164D4F-87F0-B070-0243-5E96E010DB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72248"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5CFCC9-0077-5915-ADD8-463B4AA1DAF6}"/>
              </a:ext>
            </a:extLst>
          </p:cNvPr>
          <p:cNvSpPr txBox="1"/>
          <p:nvPr/>
        </p:nvSpPr>
        <p:spPr>
          <a:xfrm>
            <a:off x="3321424" y="1571281"/>
            <a:ext cx="8350292" cy="4247317"/>
          </a:xfrm>
          <a:prstGeom prst="rect">
            <a:avLst/>
          </a:prstGeom>
          <a:noFill/>
        </p:spPr>
        <p:txBody>
          <a:bodyPr wrap="square">
            <a:spAutoFit/>
          </a:bodyPr>
          <a:lstStyle/>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 distinguished pioneer in the fields of Event Management, Market Research, and Marketing in Bangladesh, with a professional legacy spanning over </a:t>
            </a:r>
            <a:r>
              <a:rPr lang="en-US" sz="1200" b="1" dirty="0">
                <a:latin typeface="Times New Roman" panose="02020603050405020304" pitchFamily="18" charset="0"/>
                <a:cs typeface="Times New Roman" panose="02020603050405020304" pitchFamily="18" charset="0"/>
              </a:rPr>
              <a:t>35 years</a:t>
            </a:r>
            <a:r>
              <a:rPr lang="en-US" sz="1200" dirty="0">
                <a:latin typeface="Times New Roman" panose="02020603050405020304" pitchFamily="18" charset="0"/>
                <a:cs typeface="Times New Roman" panose="02020603050405020304" pitchFamily="18" charset="0"/>
              </a:rPr>
              <a:t>, beginning in the late </a:t>
            </a:r>
            <a:r>
              <a:rPr lang="en-US" sz="1200" b="1" dirty="0">
                <a:latin typeface="Times New Roman" panose="02020603050405020304" pitchFamily="18" charset="0"/>
                <a:cs typeface="Times New Roman" panose="02020603050405020304" pitchFamily="18" charset="0"/>
              </a:rPr>
              <a:t>1980s</a:t>
            </a:r>
            <a:r>
              <a:rPr lang="en-US" sz="12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As the </a:t>
            </a:r>
            <a:r>
              <a:rPr lang="en-US" sz="1200" b="1" dirty="0">
                <a:latin typeface="Times New Roman" panose="02020603050405020304" pitchFamily="18" charset="0"/>
                <a:cs typeface="Times New Roman" panose="02020603050405020304" pitchFamily="18" charset="0"/>
              </a:rPr>
              <a:t>sole founder of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Group</a:t>
            </a:r>
            <a:r>
              <a:rPr lang="en-US" sz="1200" dirty="0">
                <a:latin typeface="Times New Roman" panose="02020603050405020304" pitchFamily="18" charset="0"/>
                <a:cs typeface="Times New Roman" panose="02020603050405020304" pitchFamily="18" charset="0"/>
              </a:rPr>
              <a:t>, encompassing five subsidiary concerns—</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Limited</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Events</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ctMRS</a:t>
            </a:r>
            <a:r>
              <a:rPr lang="en-US" sz="1200" b="1" dirty="0">
                <a:latin typeface="Times New Roman" panose="02020603050405020304" pitchFamily="18" charset="0"/>
                <a:cs typeface="Times New Roman" panose="02020603050405020304" pitchFamily="18" charset="0"/>
              </a:rPr>
              <a:t> Logistics</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MRS</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RMI</a:t>
            </a:r>
            <a:r>
              <a:rPr lang="en-US" sz="1200" dirty="0">
                <a:latin typeface="Times New Roman" panose="02020603050405020304" pitchFamily="18" charset="0"/>
                <a:cs typeface="Times New Roman" panose="02020603050405020304" pitchFamily="18" charset="0"/>
              </a:rPr>
              <a:t>—the individual has played a pivotal role in shaping these sectors. The group operates through its primary online platforms, </a:t>
            </a:r>
            <a:r>
              <a:rPr lang="en-US" sz="1200" b="1" dirty="0">
                <a:latin typeface="Times New Roman" panose="02020603050405020304" pitchFamily="18" charset="0"/>
                <a:cs typeface="Times New Roman" panose="02020603050405020304" pitchFamily="18" charset="0"/>
                <a:hlinkClick r:id="rId4"/>
              </a:rPr>
              <a:t>www.ctmrsgroup-bd.com</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Prior to establishing </a:t>
            </a:r>
            <a:r>
              <a:rPr lang="en-US" sz="1200" dirty="0" err="1">
                <a:latin typeface="Times New Roman" panose="02020603050405020304" pitchFamily="18" charset="0"/>
                <a:cs typeface="Times New Roman" panose="02020603050405020304" pitchFamily="18" charset="0"/>
              </a:rPr>
              <a:t>ctMRS</a:t>
            </a:r>
            <a:r>
              <a:rPr lang="en-US" sz="1200" dirty="0">
                <a:latin typeface="Times New Roman" panose="02020603050405020304" pitchFamily="18" charset="0"/>
                <a:cs typeface="Times New Roman" panose="02020603050405020304" pitchFamily="18" charset="0"/>
              </a:rPr>
              <a:t> in </a:t>
            </a:r>
            <a:r>
              <a:rPr lang="en-US" sz="1200" b="1" dirty="0">
                <a:latin typeface="Times New Roman" panose="02020603050405020304" pitchFamily="18" charset="0"/>
                <a:cs typeface="Times New Roman" panose="02020603050405020304" pitchFamily="18" charset="0"/>
              </a:rPr>
              <a:t>1998</a:t>
            </a:r>
            <a:r>
              <a:rPr lang="en-US" sz="1200" dirty="0">
                <a:latin typeface="Times New Roman" panose="02020603050405020304" pitchFamily="18" charset="0"/>
                <a:cs typeface="Times New Roman" panose="02020603050405020304" pitchFamily="18" charset="0"/>
              </a:rPr>
              <a:t>, he accumulated </a:t>
            </a:r>
            <a:r>
              <a:rPr lang="en-US" sz="1200" b="1" dirty="0">
                <a:latin typeface="Times New Roman" panose="02020603050405020304" pitchFamily="18" charset="0"/>
                <a:cs typeface="Times New Roman" panose="02020603050405020304" pitchFamily="18" charset="0"/>
              </a:rPr>
              <a:t>10 years of industry experience</a:t>
            </a:r>
            <a:r>
              <a:rPr lang="en-US" sz="1200" dirty="0">
                <a:latin typeface="Times New Roman" panose="02020603050405020304" pitchFamily="18" charset="0"/>
                <a:cs typeface="Times New Roman" panose="02020603050405020304" pitchFamily="18" charset="0"/>
              </a:rPr>
              <a:t> at </a:t>
            </a:r>
            <a:r>
              <a:rPr lang="en-US" sz="1200" b="1" dirty="0">
                <a:latin typeface="Times New Roman" panose="02020603050405020304" pitchFamily="18" charset="0"/>
                <a:cs typeface="Times New Roman" panose="02020603050405020304" pitchFamily="18" charset="0"/>
              </a:rPr>
              <a:t>MRC-MODE Ltd.</a:t>
            </a:r>
            <a:r>
              <a:rPr lang="en-US" sz="1200" dirty="0">
                <a:latin typeface="Times New Roman" panose="02020603050405020304" pitchFamily="18" charset="0"/>
                <a:cs typeface="Times New Roman" panose="02020603050405020304" pitchFamily="18" charset="0"/>
              </a:rPr>
              <a:t>, a leading research company in Bangladesh, and </a:t>
            </a:r>
            <a:r>
              <a:rPr lang="en-US" sz="1200" b="1" dirty="0">
                <a:latin typeface="Times New Roman" panose="02020603050405020304" pitchFamily="18" charset="0"/>
                <a:cs typeface="Times New Roman" panose="02020603050405020304" pitchFamily="18" charset="0"/>
              </a:rPr>
              <a:t>MBL Group Plc.</a:t>
            </a:r>
            <a:r>
              <a:rPr lang="en-US" sz="1200" dirty="0">
                <a:latin typeface="Times New Roman" panose="02020603050405020304" pitchFamily="18" charset="0"/>
                <a:cs typeface="Times New Roman" panose="02020603050405020304" pitchFamily="18" charset="0"/>
              </a:rPr>
              <a:t>, a globally renowned research organization.</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He also served as the </a:t>
            </a:r>
            <a:r>
              <a:rPr lang="en-US" sz="1200" b="1" dirty="0">
                <a:latin typeface="Times New Roman" panose="02020603050405020304" pitchFamily="18" charset="0"/>
                <a:cs typeface="Times New Roman" panose="02020603050405020304" pitchFamily="18" charset="0"/>
              </a:rPr>
              <a:t>Country Representative</a:t>
            </a:r>
            <a:r>
              <a:rPr lang="en-US" sz="1200" dirty="0">
                <a:latin typeface="Times New Roman" panose="02020603050405020304" pitchFamily="18" charset="0"/>
                <a:cs typeface="Times New Roman" panose="02020603050405020304" pitchFamily="18" charset="0"/>
              </a:rPr>
              <a:t> for </a:t>
            </a:r>
            <a:r>
              <a:rPr lang="en-US" sz="1200" b="1" dirty="0">
                <a:latin typeface="Times New Roman" panose="02020603050405020304" pitchFamily="18" charset="0"/>
                <a:cs typeface="Times New Roman" panose="02020603050405020304" pitchFamily="18" charset="0"/>
              </a:rPr>
              <a:t>MBL Research Consultancy Group (P) Ltd., India</a:t>
            </a:r>
            <a:r>
              <a:rPr lang="en-US" sz="1200" dirty="0">
                <a:latin typeface="Times New Roman" panose="02020603050405020304" pitchFamily="18" charset="0"/>
                <a:cs typeface="Times New Roman" panose="02020603050405020304" pitchFamily="18" charset="0"/>
              </a:rPr>
              <a:t>, a subsidiary of </a:t>
            </a:r>
            <a:r>
              <a:rPr lang="en-US" sz="1200" b="1" dirty="0">
                <a:latin typeface="Times New Roman" panose="02020603050405020304" pitchFamily="18" charset="0"/>
                <a:cs typeface="Times New Roman" panose="02020603050405020304" pitchFamily="18" charset="0"/>
              </a:rPr>
              <a:t>MBL Group Plc.</a:t>
            </a:r>
            <a:r>
              <a:rPr lang="en-US" sz="1200" dirty="0">
                <a:latin typeface="Times New Roman" panose="02020603050405020304" pitchFamily="18" charset="0"/>
                <a:cs typeface="Times New Roman" panose="02020603050405020304" pitchFamily="18" charset="0"/>
              </a:rPr>
              <a:t> (now </a:t>
            </a:r>
            <a:r>
              <a:rPr lang="en-US" sz="1200" b="1" dirty="0">
                <a:latin typeface="Times New Roman" panose="02020603050405020304" pitchFamily="18" charset="0"/>
                <a:cs typeface="Times New Roman" panose="02020603050405020304" pitchFamily="18" charset="0"/>
              </a:rPr>
              <a:t>TNS Global</a:t>
            </a:r>
            <a:r>
              <a:rPr lang="en-US" sz="1200" dirty="0">
                <a:latin typeface="Times New Roman" panose="02020603050405020304" pitchFamily="18" charset="0"/>
                <a:cs typeface="Times New Roman" panose="02020603050405020304" pitchFamily="18" charset="0"/>
              </a:rPr>
              <a:t>), a globally recognized strategic planning and research consultancy headquartered in London, UK. His tenure in this role provided invaluable insights into international research operations before the launch of </a:t>
            </a:r>
            <a:r>
              <a:rPr lang="en-US" sz="1200" dirty="0" err="1">
                <a:latin typeface="Times New Roman" panose="02020603050405020304" pitchFamily="18" charset="0"/>
                <a:cs typeface="Times New Roman" panose="02020603050405020304" pitchFamily="18" charset="0"/>
              </a:rPr>
              <a:t>ctMRS</a:t>
            </a:r>
            <a:r>
              <a:rPr lang="en-US" sz="12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With extensive expertise in </a:t>
            </a:r>
            <a:r>
              <a:rPr lang="en-US" sz="1200" b="1" dirty="0">
                <a:latin typeface="Times New Roman" panose="02020603050405020304" pitchFamily="18" charset="0"/>
                <a:cs typeface="Times New Roman" panose="02020603050405020304" pitchFamily="18" charset="0"/>
              </a:rPr>
              <a:t>Focus Group Discussion (FGD) moderation</a:t>
            </a:r>
            <a:r>
              <a:rPr lang="en-US" sz="1200" dirty="0">
                <a:latin typeface="Times New Roman" panose="02020603050405020304" pitchFamily="18" charset="0"/>
                <a:cs typeface="Times New Roman" panose="02020603050405020304" pitchFamily="18" charset="0"/>
              </a:rPr>
              <a:t>, he has successfully facilitated over </a:t>
            </a:r>
            <a:r>
              <a:rPr lang="en-US" sz="1200" b="1" dirty="0">
                <a:latin typeface="Times New Roman" panose="02020603050405020304" pitchFamily="18" charset="0"/>
                <a:cs typeface="Times New Roman" panose="02020603050405020304" pitchFamily="18" charset="0"/>
              </a:rPr>
              <a:t>300 FGDs</a:t>
            </a:r>
            <a:r>
              <a:rPr lang="en-US" sz="1200" dirty="0">
                <a:latin typeface="Times New Roman" panose="02020603050405020304" pitchFamily="18" charset="0"/>
                <a:cs typeface="Times New Roman" panose="02020603050405020304" pitchFamily="18" charset="0"/>
              </a:rPr>
              <a:t> across diverse consumer segments, including men and women from various socioeconomic classes. His specialization lies in comprehending the unique requirements of high-profile corporations and delivering tailored solutions.</a:t>
            </a:r>
          </a:p>
          <a:p>
            <a:pPr marL="285750" indent="-2857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Additionally, he possesses vast experience in executing large-scale events and brand activation campaigns. Notable projects include </a:t>
            </a:r>
            <a:r>
              <a:rPr lang="en-US" sz="1200" b="1" dirty="0">
                <a:latin typeface="Times New Roman" panose="02020603050405020304" pitchFamily="18" charset="0"/>
                <a:cs typeface="Times New Roman" panose="02020603050405020304" pitchFamily="18" charset="0"/>
              </a:rPr>
              <a:t>JPGL brand activities</a:t>
            </a:r>
            <a:r>
              <a:rPr lang="en-US" sz="1200" dirty="0">
                <a:latin typeface="Times New Roman" panose="02020603050405020304" pitchFamily="18" charset="0"/>
                <a:cs typeface="Times New Roman" panose="02020603050405020304" pitchFamily="18" charset="0"/>
              </a:rPr>
              <a:t>, the </a:t>
            </a:r>
            <a:r>
              <a:rPr lang="en-US" sz="1200" b="1" dirty="0">
                <a:latin typeface="Times New Roman" panose="02020603050405020304" pitchFamily="18" charset="0"/>
                <a:cs typeface="Times New Roman" panose="02020603050405020304" pitchFamily="18" charset="0"/>
              </a:rPr>
              <a:t>JPGL Caravan</a:t>
            </a:r>
            <a:r>
              <a:rPr lang="en-US" sz="1200"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Ampfest</a:t>
            </a:r>
            <a:r>
              <a:rPr lang="en-US" sz="1200" dirty="0">
                <a:latin typeface="Times New Roman" panose="02020603050405020304" pitchFamily="18" charset="0"/>
                <a:cs typeface="Times New Roman" panose="02020603050405020304" pitchFamily="18" charset="0"/>
              </a:rPr>
              <a:t> (an open-air art and music festival by B&amp;H, one of the largest in the country), </a:t>
            </a:r>
            <a:r>
              <a:rPr lang="en-US" sz="1200" b="1" dirty="0">
                <a:latin typeface="Times New Roman" panose="02020603050405020304" pitchFamily="18" charset="0"/>
                <a:cs typeface="Times New Roman" panose="02020603050405020304" pitchFamily="18" charset="0"/>
              </a:rPr>
              <a:t>Paris Comes to Dhaka</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Robi Rebranding</a:t>
            </a:r>
            <a:r>
              <a:rPr lang="en-US" sz="1200" dirty="0">
                <a:latin typeface="Times New Roman" panose="02020603050405020304" pitchFamily="18" charset="0"/>
                <a:cs typeface="Times New Roman" panose="02020603050405020304" pitchFamily="18" charset="0"/>
              </a:rPr>
              <a:t>, and </a:t>
            </a:r>
            <a:r>
              <a:rPr lang="en-US" sz="1200" b="1" dirty="0">
                <a:latin typeface="Times New Roman" panose="02020603050405020304" pitchFamily="18" charset="0"/>
                <a:cs typeface="Times New Roman" panose="02020603050405020304" pitchFamily="18" charset="0"/>
              </a:rPr>
              <a:t>BATB Family Days</a:t>
            </a:r>
            <a:r>
              <a:rPr lang="en-US" sz="1200" dirty="0">
                <a:latin typeface="Times New Roman" panose="02020603050405020304" pitchFamily="18" charset="0"/>
                <a:cs typeface="Times New Roman" panose="02020603050405020304" pitchFamily="18" charset="0"/>
              </a:rPr>
              <a:t> (2011, 2012, 2013, and 2015), among numerous others, which reflect his profound expertise and successful project portfolio.</a:t>
            </a:r>
          </a:p>
          <a:p>
            <a:endParaRPr lang="en-US" dirty="0"/>
          </a:p>
        </p:txBody>
      </p:sp>
      <p:pic>
        <p:nvPicPr>
          <p:cNvPr id="3" name="Picture 2" descr="I:\fwdjpegformat\IMG_7272=.jpg">
            <a:extLst>
              <a:ext uri="{FF2B5EF4-FFF2-40B4-BE49-F238E27FC236}">
                <a16:creationId xmlns:a16="http://schemas.microsoft.com/office/drawing/2014/main" id="{5874D8FF-E97B-83E8-05D2-609C09C312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885" y="1571281"/>
            <a:ext cx="1511300" cy="16418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A910AEA-F043-4116-6015-019BD5FC3030}"/>
              </a:ext>
            </a:extLst>
          </p:cNvPr>
          <p:cNvSpPr txBox="1"/>
          <p:nvPr/>
        </p:nvSpPr>
        <p:spPr>
          <a:xfrm>
            <a:off x="975597" y="3513145"/>
            <a:ext cx="1646580" cy="1692771"/>
          </a:xfrm>
          <a:prstGeom prst="rect">
            <a:avLst/>
          </a:prstGeom>
          <a:noFill/>
        </p:spPr>
        <p:txBody>
          <a:bodyPr wrap="square">
            <a:spAutoFit/>
          </a:bodyPr>
          <a:lstStyle/>
          <a:p>
            <a:pPr eaLnBrk="1" hangingPunct="1"/>
            <a:r>
              <a:rPr lang="en-IN" sz="1400" b="1" dirty="0">
                <a:solidFill>
                  <a:srgbClr val="000000"/>
                </a:solidFill>
                <a:latin typeface="+mn-lt"/>
              </a:rPr>
              <a:t>AMITESH ROY</a:t>
            </a:r>
            <a:endParaRPr lang="en-US" sz="1400" dirty="0">
              <a:solidFill>
                <a:srgbClr val="000000"/>
              </a:solidFill>
              <a:latin typeface="+mn-lt"/>
            </a:endParaRPr>
          </a:p>
          <a:p>
            <a:pPr eaLnBrk="1" hangingPunct="1"/>
            <a:r>
              <a:rPr lang="en-IN" sz="1400" b="1" dirty="0">
                <a:solidFill>
                  <a:schemeClr val="bg2">
                    <a:lumMod val="25000"/>
                  </a:schemeClr>
                </a:solidFill>
                <a:latin typeface="+mn-lt"/>
              </a:rPr>
              <a:t>Founder &amp; Group Chairman</a:t>
            </a:r>
          </a:p>
          <a:p>
            <a:pPr eaLnBrk="1" hangingPunct="1"/>
            <a:endParaRPr lang="en-US" sz="1400" dirty="0">
              <a:solidFill>
                <a:srgbClr val="000000"/>
              </a:solidFill>
              <a:latin typeface="Times New Roman" panose="02020603050405020304" pitchFamily="18" charset="0"/>
              <a:cs typeface="Times New Roman" panose="02020603050405020304" pitchFamily="18" charset="0"/>
            </a:endParaRPr>
          </a:p>
          <a:p>
            <a:pPr eaLnBrk="1" hangingPunct="1"/>
            <a:r>
              <a:rPr lang="en-IN" sz="1200" dirty="0">
                <a:solidFill>
                  <a:srgbClr val="000000"/>
                </a:solidFill>
                <a:latin typeface="Times New Roman" panose="02020603050405020304" pitchFamily="18" charset="0"/>
                <a:cs typeface="Times New Roman" panose="02020603050405020304" pitchFamily="18" charset="0"/>
              </a:rPr>
              <a:t>B. A. (Honors), M.A. in Mass Communication and Journalism</a:t>
            </a:r>
            <a:endParaRPr lang="en-US" sz="1200" dirty="0">
              <a:solidFill>
                <a:srgbClr val="000000"/>
              </a:solidFill>
              <a:latin typeface="Times New Roman" panose="02020603050405020304" pitchFamily="18" charset="0"/>
              <a:cs typeface="Times New Roman" panose="02020603050405020304" pitchFamily="18" charset="0"/>
            </a:endParaRPr>
          </a:p>
          <a:p>
            <a:pPr eaLnBrk="1" hangingPunct="1"/>
            <a:r>
              <a:rPr lang="en-IN" sz="1200" dirty="0">
                <a:solidFill>
                  <a:srgbClr val="000000"/>
                </a:solidFill>
                <a:latin typeface="Times New Roman" panose="02020603050405020304" pitchFamily="18" charset="0"/>
                <a:cs typeface="Times New Roman" panose="02020603050405020304" pitchFamily="18" charset="0"/>
              </a:rPr>
              <a:t>University of Dhaka</a:t>
            </a: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184A22D-7AD4-515D-84EA-899AE91F4552}"/>
              </a:ext>
            </a:extLst>
          </p:cNvPr>
          <p:cNvSpPr txBox="1"/>
          <p:nvPr/>
        </p:nvSpPr>
        <p:spPr>
          <a:xfrm>
            <a:off x="3923179" y="654307"/>
            <a:ext cx="6098240" cy="523220"/>
          </a:xfrm>
          <a:prstGeom prst="rect">
            <a:avLst/>
          </a:prstGeom>
          <a:noFill/>
        </p:spPr>
        <p:txBody>
          <a:bodyPr wrap="square">
            <a:spAutoFit/>
          </a:bodyPr>
          <a:lstStyle/>
          <a:p>
            <a:pPr>
              <a:defRPr/>
            </a:pPr>
            <a:r>
              <a:rPr lang="en-US" sz="2800" b="1" kern="0" dirty="0">
                <a:solidFill>
                  <a:schemeClr val="tx1">
                    <a:lumMod val="50000"/>
                    <a:lumOff val="50000"/>
                  </a:schemeClr>
                </a:solidFill>
              </a:rPr>
              <a:t>Founder &amp; Group Chairman </a:t>
            </a:r>
          </a:p>
        </p:txBody>
      </p:sp>
      <p:pic>
        <p:nvPicPr>
          <p:cNvPr id="7" name="Graphic 6">
            <a:extLst>
              <a:ext uri="{FF2B5EF4-FFF2-40B4-BE49-F238E27FC236}">
                <a16:creationId xmlns:a16="http://schemas.microsoft.com/office/drawing/2014/main" id="{1F311959-0874-BB8A-D0FE-402BCFC381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4375" y="6111666"/>
            <a:ext cx="10626923" cy="629226"/>
          </a:xfrm>
          <a:prstGeom prst="rect">
            <a:avLst/>
          </a:prstGeom>
        </p:spPr>
      </p:pic>
    </p:spTree>
    <p:extLst>
      <p:ext uri="{BB962C8B-B14F-4D97-AF65-F5344CB8AC3E}">
        <p14:creationId xmlns:p14="http://schemas.microsoft.com/office/powerpoint/2010/main" val="176776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7CF0E-1295-1C51-2A78-DB4BA27744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4224DF-4BE9-AF43-7AD7-1F0A8E68839F}"/>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98C84D36-CA89-9BC7-1D56-8D038EAFA8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6552"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Rakib\Documents\Final_100_Circal.png">
            <a:extLst>
              <a:ext uri="{FF2B5EF4-FFF2-40B4-BE49-F238E27FC236}">
                <a16:creationId xmlns:a16="http://schemas.microsoft.com/office/drawing/2014/main" id="{35D87933-CA69-D07E-54DB-CE9E1FDE732A}"/>
              </a:ext>
            </a:extLst>
          </p:cNvPr>
          <p:cNvPicPr/>
          <p:nvPr/>
        </p:nvPicPr>
        <p:blipFill>
          <a:blip r:embed="rId4" cstate="print"/>
          <a:stretch>
            <a:fillRect/>
          </a:stretch>
        </p:blipFill>
        <p:spPr bwMode="auto">
          <a:xfrm>
            <a:off x="1223159" y="1463386"/>
            <a:ext cx="9749643" cy="4355524"/>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8" name="TextBox 7">
            <a:extLst>
              <a:ext uri="{FF2B5EF4-FFF2-40B4-BE49-F238E27FC236}">
                <a16:creationId xmlns:a16="http://schemas.microsoft.com/office/drawing/2014/main" id="{ED386FE5-4E1D-6ABD-B605-63471281AE96}"/>
              </a:ext>
            </a:extLst>
          </p:cNvPr>
          <p:cNvSpPr txBox="1"/>
          <p:nvPr/>
        </p:nvSpPr>
        <p:spPr>
          <a:xfrm>
            <a:off x="3046880" y="783772"/>
            <a:ext cx="6098240" cy="523220"/>
          </a:xfrm>
          <a:prstGeom prst="rect">
            <a:avLst/>
          </a:prstGeom>
          <a:noFill/>
        </p:spPr>
        <p:txBody>
          <a:bodyPr wrap="square">
            <a:spAutoFit/>
          </a:bodyPr>
          <a:lstStyle/>
          <a:p>
            <a:pPr algn="ctr">
              <a:defRPr/>
            </a:pPr>
            <a:r>
              <a:rPr lang="en-US" altLang="en-US" sz="2800" dirty="0">
                <a:solidFill>
                  <a:srgbClr val="0070C0"/>
                </a:solidFill>
                <a:effectLst>
                  <a:outerShdw blurRad="38100" dist="38100" dir="2700000" algn="tl">
                    <a:srgbClr val="000000">
                      <a:alpha val="43137"/>
                    </a:srgbClr>
                  </a:outerShdw>
                </a:effectLst>
                <a:cs typeface="Times New Roman" panose="02020603050405020304" pitchFamily="18" charset="0"/>
              </a:rPr>
              <a:t>Our Clients</a:t>
            </a:r>
          </a:p>
        </p:txBody>
      </p:sp>
      <p:pic>
        <p:nvPicPr>
          <p:cNvPr id="9" name="Graphic 8">
            <a:extLst>
              <a:ext uri="{FF2B5EF4-FFF2-40B4-BE49-F238E27FC236}">
                <a16:creationId xmlns:a16="http://schemas.microsoft.com/office/drawing/2014/main" id="{9855BE8C-D5E5-02A3-5CC4-27F43A2967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4375" y="6111666"/>
            <a:ext cx="10626923" cy="629226"/>
          </a:xfrm>
          <a:prstGeom prst="rect">
            <a:avLst/>
          </a:prstGeom>
        </p:spPr>
      </p:pic>
    </p:spTree>
    <p:extLst>
      <p:ext uri="{BB962C8B-B14F-4D97-AF65-F5344CB8AC3E}">
        <p14:creationId xmlns:p14="http://schemas.microsoft.com/office/powerpoint/2010/main" val="269225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DBEE-9391-BFED-B941-222DC8AB55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B7DF99-0F10-5D57-7E1F-16A94913B829}"/>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A69622F2-6B93-6E25-589E-C26B545FDA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4F29118-2513-327A-B15F-4D0101CFF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pic>
        <p:nvPicPr>
          <p:cNvPr id="8" name="Picture 7">
            <a:extLst>
              <a:ext uri="{FF2B5EF4-FFF2-40B4-BE49-F238E27FC236}">
                <a16:creationId xmlns:a16="http://schemas.microsoft.com/office/drawing/2014/main" id="{DDE03CD4-1E2D-D51E-4BA2-6EC59D554C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513" y="928688"/>
            <a:ext cx="11069457" cy="4930200"/>
          </a:xfrm>
          <a:prstGeom prst="rect">
            <a:avLst/>
          </a:prstGeom>
        </p:spPr>
      </p:pic>
      <p:sp>
        <p:nvSpPr>
          <p:cNvPr id="11" name="TextBox 10">
            <a:extLst>
              <a:ext uri="{FF2B5EF4-FFF2-40B4-BE49-F238E27FC236}">
                <a16:creationId xmlns:a16="http://schemas.microsoft.com/office/drawing/2014/main" id="{AFEECB24-27E8-881B-04C6-34E4AE9029C6}"/>
              </a:ext>
            </a:extLst>
          </p:cNvPr>
          <p:cNvSpPr txBox="1"/>
          <p:nvPr/>
        </p:nvSpPr>
        <p:spPr>
          <a:xfrm>
            <a:off x="2888770" y="2217675"/>
            <a:ext cx="6093618" cy="923330"/>
          </a:xfrm>
          <a:prstGeom prst="rect">
            <a:avLst/>
          </a:prstGeom>
          <a:noFill/>
        </p:spPr>
        <p:txBody>
          <a:bodyPr wrap="square">
            <a:spAutoFit/>
          </a:bodyPr>
          <a:lstStyle/>
          <a:p>
            <a:pPr algn="ctr">
              <a:defRPr/>
            </a:pPr>
            <a:r>
              <a:rPr lang="en-US" sz="5400" dirty="0">
                <a:solidFill>
                  <a:schemeClr val="bg1"/>
                </a:solidFill>
                <a:effectLst>
                  <a:outerShdw blurRad="38100" dist="38100" dir="2700000" algn="tl">
                    <a:srgbClr val="000000">
                      <a:alpha val="43137"/>
                    </a:srgbClr>
                  </a:outerShdw>
                  <a:reflection blurRad="6350" stA="55000" endA="300" endPos="45500" dir="5400000" sy="-100000" algn="bl" rotWithShape="0"/>
                </a:effectLst>
                <a:cs typeface="Times New Roman" panose="02020603050405020304" pitchFamily="18" charset="0"/>
              </a:rPr>
              <a:t>Thank</a:t>
            </a:r>
            <a:r>
              <a:rPr lang="en-US" sz="5400" dirty="0">
                <a:solidFill>
                  <a:schemeClr val="bg1"/>
                </a:solidFill>
                <a:effectLst>
                  <a:outerShdw blurRad="38100" dist="38100" dir="2700000" algn="tl">
                    <a:srgbClr val="000000">
                      <a:alpha val="43137"/>
                    </a:srgbClr>
                  </a:outerShdw>
                  <a:reflection blurRad="6350" stA="60000" endA="900" endPos="58000" dir="5400000" sy="-100000" algn="bl" rotWithShape="0"/>
                </a:effectLst>
                <a:cs typeface="Times New Roman" panose="02020603050405020304" pitchFamily="18" charset="0"/>
              </a:rPr>
              <a:t> You</a:t>
            </a:r>
          </a:p>
        </p:txBody>
      </p:sp>
      <p:sp>
        <p:nvSpPr>
          <p:cNvPr id="13" name="TextBox 12">
            <a:extLst>
              <a:ext uri="{FF2B5EF4-FFF2-40B4-BE49-F238E27FC236}">
                <a16:creationId xmlns:a16="http://schemas.microsoft.com/office/drawing/2014/main" id="{4720693C-4AE8-A3DD-2112-C632E9EF79DC}"/>
              </a:ext>
            </a:extLst>
          </p:cNvPr>
          <p:cNvSpPr txBox="1"/>
          <p:nvPr/>
        </p:nvSpPr>
        <p:spPr>
          <a:xfrm>
            <a:off x="6347222" y="3393783"/>
            <a:ext cx="6093618" cy="369332"/>
          </a:xfrm>
          <a:prstGeom prst="rect">
            <a:avLst/>
          </a:prstGeom>
          <a:noFill/>
        </p:spPr>
        <p:txBody>
          <a:bodyPr wrap="square">
            <a:spAutoFit/>
          </a:bodyPr>
          <a:lstStyle/>
          <a:p>
            <a:pPr algn="ctr"/>
            <a:r>
              <a:rPr lang="en-US" sz="1800" b="1" dirty="0">
                <a:solidFill>
                  <a:schemeClr val="bg1"/>
                </a:solidFill>
                <a:ea typeface="Verdana" panose="020B0604030504040204" pitchFamily="34" charset="0"/>
                <a:cs typeface="Verdana" panose="020B0604030504040204" pitchFamily="34" charset="0"/>
              </a:rPr>
              <a:t>Amitesh Roy</a:t>
            </a:r>
          </a:p>
        </p:txBody>
      </p:sp>
      <p:sp>
        <p:nvSpPr>
          <p:cNvPr id="15" name="TextBox 14">
            <a:extLst>
              <a:ext uri="{FF2B5EF4-FFF2-40B4-BE49-F238E27FC236}">
                <a16:creationId xmlns:a16="http://schemas.microsoft.com/office/drawing/2014/main" id="{0D416A45-7A3B-AFEB-B0DB-15B9778CFAFB}"/>
              </a:ext>
            </a:extLst>
          </p:cNvPr>
          <p:cNvSpPr txBox="1"/>
          <p:nvPr/>
        </p:nvSpPr>
        <p:spPr>
          <a:xfrm>
            <a:off x="8166943" y="3763115"/>
            <a:ext cx="6093618" cy="1477328"/>
          </a:xfrm>
          <a:prstGeom prst="rect">
            <a:avLst/>
          </a:prstGeom>
          <a:noFill/>
        </p:spPr>
        <p:txBody>
          <a:bodyPr wrap="square">
            <a:spAutoFit/>
          </a:bodyPr>
          <a:lstStyle/>
          <a:p>
            <a:r>
              <a:rPr lang="en-US" sz="1800" dirty="0">
                <a:solidFill>
                  <a:schemeClr val="bg1"/>
                </a:solidFill>
                <a:ea typeface="Verdana" panose="020B0604030504040204" pitchFamily="34" charset="0"/>
                <a:cs typeface="Verdana" panose="020B0604030504040204" pitchFamily="34" charset="0"/>
              </a:rPr>
              <a:t>Founder &amp;  Group Chairman </a:t>
            </a:r>
          </a:p>
          <a:p>
            <a:r>
              <a:rPr lang="en-US" sz="1800" dirty="0">
                <a:solidFill>
                  <a:schemeClr val="bg1"/>
                </a:solidFill>
                <a:ea typeface="Verdana" panose="020B0604030504040204" pitchFamily="34" charset="0"/>
                <a:cs typeface="Verdana" panose="020B0604030504040204" pitchFamily="34" charset="0"/>
              </a:rPr>
              <a:t>M : + 88 01709638201</a:t>
            </a:r>
          </a:p>
          <a:p>
            <a:r>
              <a:rPr lang="en-US" sz="1800" dirty="0">
                <a:solidFill>
                  <a:schemeClr val="bg1"/>
                </a:solidFill>
                <a:ea typeface="Verdana" panose="020B0604030504040204" pitchFamily="34" charset="0"/>
                <a:cs typeface="Verdana" panose="020B0604030504040204" pitchFamily="34" charset="0"/>
              </a:rPr>
              <a:t>       + 88 01711568431</a:t>
            </a:r>
          </a:p>
          <a:p>
            <a:r>
              <a:rPr lang="en-US" dirty="0">
                <a:solidFill>
                  <a:schemeClr val="bg1"/>
                </a:solidFill>
                <a:latin typeface="+mn-lt"/>
                <a:ea typeface="Verdana" panose="020B0604030504040204" pitchFamily="34" charset="0"/>
                <a:cs typeface="Verdana" panose="020B0604030504040204" pitchFamily="34" charset="0"/>
              </a:rPr>
              <a:t>E : </a:t>
            </a:r>
            <a:r>
              <a:rPr lang="en-US" sz="1800" dirty="0">
                <a:solidFill>
                  <a:schemeClr val="bg1"/>
                </a:solidFill>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amitesh.ry@ctmrsgroup-bd.com</a:t>
            </a:r>
            <a:endParaRPr lang="en-US" sz="1800" dirty="0">
              <a:solidFill>
                <a:schemeClr val="bg1"/>
              </a:solidFill>
              <a:ea typeface="Verdana" panose="020B0604030504040204" pitchFamily="34" charset="0"/>
              <a:cs typeface="Verdana" panose="020B0604030504040204" pitchFamily="34" charset="0"/>
            </a:endParaRPr>
          </a:p>
          <a:p>
            <a:r>
              <a:rPr lang="en-US" sz="1800" dirty="0">
                <a:solidFill>
                  <a:schemeClr val="bg1"/>
                </a:solidFill>
                <a:ea typeface="Verdana" panose="020B0604030504040204" pitchFamily="34" charset="0"/>
                <a:cs typeface="Verdana" panose="020B0604030504040204" pitchFamily="34" charset="0"/>
              </a:rPr>
              <a:t>      </a:t>
            </a:r>
            <a:r>
              <a:rPr lang="en-US" sz="1800" dirty="0">
                <a:solidFill>
                  <a:schemeClr val="bg1"/>
                </a:solidFill>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roy.amitesh@ctmrs-bd.com</a:t>
            </a:r>
            <a:endParaRPr lang="en-US" sz="180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45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A19C-7F82-BEC3-51F9-FC8ED2450F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4068B4-21D5-B21D-963E-1CDFCC325347}"/>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79DBCF9B-9B57-F6FA-5908-A948B33518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B1CD2F59-E195-F825-0C1B-112F46BDD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pSp>
        <p:nvGrpSpPr>
          <p:cNvPr id="3" name="Group 2">
            <a:extLst>
              <a:ext uri="{FF2B5EF4-FFF2-40B4-BE49-F238E27FC236}">
                <a16:creationId xmlns:a16="http://schemas.microsoft.com/office/drawing/2014/main" id="{B4496F12-0399-17BC-AA5E-5752B1741583}"/>
              </a:ext>
            </a:extLst>
          </p:cNvPr>
          <p:cNvGrpSpPr/>
          <p:nvPr/>
        </p:nvGrpSpPr>
        <p:grpSpPr>
          <a:xfrm>
            <a:off x="1514476" y="2129289"/>
            <a:ext cx="9615487" cy="3138400"/>
            <a:chOff x="838200" y="1553956"/>
            <a:chExt cx="10780334" cy="4127619"/>
          </a:xfrm>
        </p:grpSpPr>
        <p:graphicFrame>
          <p:nvGraphicFramePr>
            <p:cNvPr id="4" name="Diagram 3">
              <a:extLst>
                <a:ext uri="{FF2B5EF4-FFF2-40B4-BE49-F238E27FC236}">
                  <a16:creationId xmlns:a16="http://schemas.microsoft.com/office/drawing/2014/main" id="{3DC5BAAD-92C0-F8FB-F3AE-31F215E14488}"/>
                </a:ext>
              </a:extLst>
            </p:cNvPr>
            <p:cNvGraphicFramePr/>
            <p:nvPr>
              <p:extLst>
                <p:ext uri="{D42A27DB-BD31-4B8C-83A1-F6EECF244321}">
                  <p14:modId xmlns:p14="http://schemas.microsoft.com/office/powerpoint/2010/main" val="2052959051"/>
                </p:ext>
              </p:extLst>
            </p:nvPr>
          </p:nvGraphicFramePr>
          <p:xfrm>
            <a:off x="838200" y="1589518"/>
            <a:ext cx="4990745" cy="4056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A16BBC68-1ECC-C0AE-D3B2-D22234763C54}"/>
                </a:ext>
              </a:extLst>
            </p:cNvPr>
            <p:cNvGraphicFramePr/>
            <p:nvPr>
              <p:extLst>
                <p:ext uri="{D42A27DB-BD31-4B8C-83A1-F6EECF244321}">
                  <p14:modId xmlns:p14="http://schemas.microsoft.com/office/powerpoint/2010/main" val="116695703"/>
                </p:ext>
              </p:extLst>
            </p:nvPr>
          </p:nvGraphicFramePr>
          <p:xfrm>
            <a:off x="5935579" y="1553956"/>
            <a:ext cx="5682955" cy="41276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
        <p:nvSpPr>
          <p:cNvPr id="8" name="TextBox 7">
            <a:extLst>
              <a:ext uri="{FF2B5EF4-FFF2-40B4-BE49-F238E27FC236}">
                <a16:creationId xmlns:a16="http://schemas.microsoft.com/office/drawing/2014/main" id="{ED228722-7EA8-75C3-B378-E041899CC71D}"/>
              </a:ext>
            </a:extLst>
          </p:cNvPr>
          <p:cNvSpPr txBox="1"/>
          <p:nvPr/>
        </p:nvSpPr>
        <p:spPr>
          <a:xfrm>
            <a:off x="4317347" y="828557"/>
            <a:ext cx="6098240" cy="523220"/>
          </a:xfrm>
          <a:prstGeom prst="rect">
            <a:avLst/>
          </a:prstGeom>
          <a:noFill/>
        </p:spPr>
        <p:txBody>
          <a:bodyPr wrap="square">
            <a:spAutoFit/>
          </a:bodyPr>
          <a:lstStyle/>
          <a:p>
            <a:r>
              <a:rPr lang="en-US" sz="2800" b="1" dirty="0"/>
              <a:t>Data Collection Tools</a:t>
            </a:r>
            <a:endParaRPr lang="en-US" sz="2800" dirty="0"/>
          </a:p>
        </p:txBody>
      </p:sp>
    </p:spTree>
    <p:extLst>
      <p:ext uri="{BB962C8B-B14F-4D97-AF65-F5344CB8AC3E}">
        <p14:creationId xmlns:p14="http://schemas.microsoft.com/office/powerpoint/2010/main" val="181271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3DD0-23A9-B9D4-A97D-4B664CD347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FA812A4-472F-E26B-E8FB-69093EBB1201}"/>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DFEA821F-1A67-19C5-690E-237C148174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22D51956-E30F-44A5-DE8C-CF015278FD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pic>
        <p:nvPicPr>
          <p:cNvPr id="4" name="Picture 3">
            <a:extLst>
              <a:ext uri="{FF2B5EF4-FFF2-40B4-BE49-F238E27FC236}">
                <a16:creationId xmlns:a16="http://schemas.microsoft.com/office/drawing/2014/main" id="{83AACAEF-6A40-762B-A145-87304735C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375" y="855531"/>
            <a:ext cx="10536499" cy="5075116"/>
          </a:xfrm>
          <a:prstGeom prst="rect">
            <a:avLst/>
          </a:prstGeom>
        </p:spPr>
      </p:pic>
      <p:sp>
        <p:nvSpPr>
          <p:cNvPr id="6" name="TextBox 5">
            <a:extLst>
              <a:ext uri="{FF2B5EF4-FFF2-40B4-BE49-F238E27FC236}">
                <a16:creationId xmlns:a16="http://schemas.microsoft.com/office/drawing/2014/main" id="{2053FC40-842C-0E30-5C40-C08185DEACC0}"/>
              </a:ext>
            </a:extLst>
          </p:cNvPr>
          <p:cNvSpPr txBox="1"/>
          <p:nvPr/>
        </p:nvSpPr>
        <p:spPr>
          <a:xfrm>
            <a:off x="5251512" y="4143375"/>
            <a:ext cx="6099362" cy="923330"/>
          </a:xfrm>
          <a:prstGeom prst="rect">
            <a:avLst/>
          </a:prstGeom>
          <a:noFill/>
        </p:spPr>
        <p:txBody>
          <a:bodyPr wrap="none" rtlCol="0">
            <a:spAutoFit/>
          </a:bodyPr>
          <a:lstStyle/>
          <a:p>
            <a:r>
              <a:rPr lang="en-US" sz="5400" dirty="0">
                <a:solidFill>
                  <a:schemeClr val="bg1"/>
                </a:solidFill>
              </a:rPr>
              <a:t>Important Projects….</a:t>
            </a:r>
          </a:p>
        </p:txBody>
      </p:sp>
    </p:spTree>
    <p:extLst>
      <p:ext uri="{BB962C8B-B14F-4D97-AF65-F5344CB8AC3E}">
        <p14:creationId xmlns:p14="http://schemas.microsoft.com/office/powerpoint/2010/main" val="228035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43DB-12AC-A55E-1674-887CA4B0009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F0DC94-24F0-F5E9-A675-43059308422B}"/>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2E7D6533-7A72-684C-8EA0-99DDD868D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4986B3AE-7379-F199-FEA0-D76CBA91C9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F752DED4-7886-D5FF-D3F6-6D4959D14326}"/>
              </a:ext>
            </a:extLst>
          </p:cNvPr>
          <p:cNvGraphicFramePr/>
          <p:nvPr>
            <p:extLst>
              <p:ext uri="{D42A27DB-BD31-4B8C-83A1-F6EECF244321}">
                <p14:modId xmlns:p14="http://schemas.microsoft.com/office/powerpoint/2010/main" val="2906769537"/>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3A317296-8FA3-A22D-A669-05EC2439E43E}"/>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1000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B4079EF6-536B-BAC5-F9D7-56F38B0E3F4E}"/>
              </a:ext>
            </a:extLst>
          </p:cNvPr>
          <p:cNvSpPr txBox="1"/>
          <p:nvPr/>
        </p:nvSpPr>
        <p:spPr>
          <a:xfrm>
            <a:off x="7527000" y="3105834"/>
            <a:ext cx="1549848" cy="830997"/>
          </a:xfrm>
          <a:prstGeom prst="rect">
            <a:avLst/>
          </a:prstGeom>
          <a:noFill/>
        </p:spPr>
        <p:txBody>
          <a:bodyPr wrap="none" rtlCol="0">
            <a:spAutoFit/>
          </a:bodyPr>
          <a:lstStyle/>
          <a:p>
            <a:r>
              <a:rPr lang="en-US" sz="1600" dirty="0">
                <a:solidFill>
                  <a:schemeClr val="bg1"/>
                </a:solidFill>
              </a:rPr>
              <a:t>Acknowledging </a:t>
            </a:r>
          </a:p>
          <a:p>
            <a:r>
              <a:rPr lang="en-US" sz="1600" dirty="0">
                <a:solidFill>
                  <a:schemeClr val="bg1"/>
                </a:solidFill>
              </a:rPr>
              <a:t>Laundry habit of</a:t>
            </a:r>
          </a:p>
          <a:p>
            <a:r>
              <a:rPr lang="en-US" sz="1600" dirty="0">
                <a:solidFill>
                  <a:schemeClr val="bg1"/>
                </a:solidFill>
              </a:rPr>
              <a:t>women</a:t>
            </a:r>
          </a:p>
        </p:txBody>
      </p:sp>
      <p:sp>
        <p:nvSpPr>
          <p:cNvPr id="12" name="TextBox 11">
            <a:extLst>
              <a:ext uri="{FF2B5EF4-FFF2-40B4-BE49-F238E27FC236}">
                <a16:creationId xmlns:a16="http://schemas.microsoft.com/office/drawing/2014/main" id="{4DBE7128-B62B-25E0-E8E1-832BB718CD98}"/>
              </a:ext>
            </a:extLst>
          </p:cNvPr>
          <p:cNvSpPr txBox="1"/>
          <p:nvPr/>
        </p:nvSpPr>
        <p:spPr>
          <a:xfrm>
            <a:off x="5080477" y="4564323"/>
            <a:ext cx="1241045" cy="830997"/>
          </a:xfrm>
          <a:prstGeom prst="rect">
            <a:avLst/>
          </a:prstGeom>
          <a:noFill/>
        </p:spPr>
        <p:txBody>
          <a:bodyPr wrap="none" rtlCol="0">
            <a:spAutoFit/>
          </a:bodyPr>
          <a:lstStyle/>
          <a:p>
            <a:r>
              <a:rPr lang="en-US" sz="1600" dirty="0">
                <a:solidFill>
                  <a:schemeClr val="bg1"/>
                </a:solidFill>
              </a:rPr>
              <a:t>Random and</a:t>
            </a:r>
          </a:p>
          <a:p>
            <a:r>
              <a:rPr lang="en-US" sz="1600" dirty="0">
                <a:solidFill>
                  <a:schemeClr val="bg1"/>
                </a:solidFill>
              </a:rPr>
              <a:t>     Booster </a:t>
            </a:r>
          </a:p>
          <a:p>
            <a:r>
              <a:rPr lang="en-US" sz="1600" dirty="0">
                <a:solidFill>
                  <a:schemeClr val="bg1"/>
                </a:solidFill>
              </a:rPr>
              <a:t>   Sampling</a:t>
            </a:r>
          </a:p>
        </p:txBody>
      </p:sp>
      <p:sp>
        <p:nvSpPr>
          <p:cNvPr id="13" name="TextBox 12">
            <a:extLst>
              <a:ext uri="{FF2B5EF4-FFF2-40B4-BE49-F238E27FC236}">
                <a16:creationId xmlns:a16="http://schemas.microsoft.com/office/drawing/2014/main" id="{B8D92A65-A9E4-84ED-943F-AE756C54ED83}"/>
              </a:ext>
            </a:extLst>
          </p:cNvPr>
          <p:cNvSpPr txBox="1"/>
          <p:nvPr/>
        </p:nvSpPr>
        <p:spPr>
          <a:xfrm>
            <a:off x="1637344" y="3105834"/>
            <a:ext cx="2703304" cy="461665"/>
          </a:xfrm>
          <a:prstGeom prst="rect">
            <a:avLst/>
          </a:prstGeom>
          <a:noFill/>
        </p:spPr>
        <p:txBody>
          <a:bodyPr wrap="none" rtlCol="0">
            <a:spAutoFit/>
          </a:bodyPr>
          <a:lstStyle/>
          <a:p>
            <a:r>
              <a:rPr lang="en-US" sz="2400" b="1" i="1" dirty="0">
                <a:solidFill>
                  <a:schemeClr val="accent1">
                    <a:lumMod val="75000"/>
                  </a:schemeClr>
                </a:solidFill>
              </a:rPr>
              <a:t>Laundry L &amp; R 2026 </a:t>
            </a:r>
          </a:p>
        </p:txBody>
      </p:sp>
    </p:spTree>
    <p:extLst>
      <p:ext uri="{BB962C8B-B14F-4D97-AF65-F5344CB8AC3E}">
        <p14:creationId xmlns:p14="http://schemas.microsoft.com/office/powerpoint/2010/main" val="219049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A7B7-EFEF-B00E-04BD-7EA2B894A0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F525F2-3D56-BF7A-9882-783F3C8EA39E}"/>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3748026A-CB4A-48AF-4660-632EF8983D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A1F087E-1B4E-0DA9-BE1D-50179D0EBB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48EC3DB7-B84A-4F7B-33E0-30C790C704D0}"/>
              </a:ext>
            </a:extLst>
          </p:cNvPr>
          <p:cNvGraphicFramePr/>
          <p:nvPr>
            <p:extLst>
              <p:ext uri="{D42A27DB-BD31-4B8C-83A1-F6EECF244321}">
                <p14:modId xmlns:p14="http://schemas.microsoft.com/office/powerpoint/2010/main" val="3494508301"/>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41E01EAB-C877-B10B-41C2-95F0F872F47F}"/>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400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289D2B01-19F6-1183-2BD1-915FA03DAA57}"/>
              </a:ext>
            </a:extLst>
          </p:cNvPr>
          <p:cNvSpPr txBox="1"/>
          <p:nvPr/>
        </p:nvSpPr>
        <p:spPr>
          <a:xfrm>
            <a:off x="7527000" y="3105834"/>
            <a:ext cx="1364669" cy="830997"/>
          </a:xfrm>
          <a:prstGeom prst="rect">
            <a:avLst/>
          </a:prstGeom>
          <a:noFill/>
        </p:spPr>
        <p:txBody>
          <a:bodyPr wrap="none" rtlCol="0">
            <a:spAutoFit/>
          </a:bodyPr>
          <a:lstStyle/>
          <a:p>
            <a:r>
              <a:rPr lang="en-US" sz="1600" dirty="0">
                <a:solidFill>
                  <a:schemeClr val="bg1"/>
                </a:solidFill>
              </a:rPr>
              <a:t>18 to 49 aged</a:t>
            </a:r>
          </a:p>
          <a:p>
            <a:r>
              <a:rPr lang="en-US" sz="1600" dirty="0">
                <a:solidFill>
                  <a:schemeClr val="bg1"/>
                </a:solidFill>
              </a:rPr>
              <a:t>      female </a:t>
            </a:r>
          </a:p>
          <a:p>
            <a:r>
              <a:rPr lang="en-US" sz="1600" dirty="0">
                <a:solidFill>
                  <a:schemeClr val="bg1"/>
                </a:solidFill>
              </a:rPr>
              <a:t>   respondents</a:t>
            </a:r>
          </a:p>
        </p:txBody>
      </p:sp>
      <p:sp>
        <p:nvSpPr>
          <p:cNvPr id="12" name="TextBox 11">
            <a:extLst>
              <a:ext uri="{FF2B5EF4-FFF2-40B4-BE49-F238E27FC236}">
                <a16:creationId xmlns:a16="http://schemas.microsoft.com/office/drawing/2014/main" id="{28E0726A-E9C2-D50E-F601-29DE14923BE6}"/>
              </a:ext>
            </a:extLst>
          </p:cNvPr>
          <p:cNvSpPr txBox="1"/>
          <p:nvPr/>
        </p:nvSpPr>
        <p:spPr>
          <a:xfrm>
            <a:off x="5080477" y="4564323"/>
            <a:ext cx="1037463" cy="584775"/>
          </a:xfrm>
          <a:prstGeom prst="rect">
            <a:avLst/>
          </a:prstGeom>
          <a:noFill/>
        </p:spPr>
        <p:txBody>
          <a:bodyPr wrap="none" rtlCol="0">
            <a:spAutoFit/>
          </a:bodyPr>
          <a:lstStyle/>
          <a:p>
            <a:r>
              <a:rPr lang="en-US" sz="1600" dirty="0">
                <a:solidFill>
                  <a:schemeClr val="bg1"/>
                </a:solidFill>
              </a:rPr>
              <a:t>Random  </a:t>
            </a:r>
          </a:p>
          <a:p>
            <a:r>
              <a:rPr lang="en-US" sz="1600" dirty="0">
                <a:solidFill>
                  <a:schemeClr val="bg1"/>
                </a:solidFill>
              </a:rPr>
              <a:t>  Sampling</a:t>
            </a:r>
          </a:p>
        </p:txBody>
      </p:sp>
      <p:sp>
        <p:nvSpPr>
          <p:cNvPr id="13" name="TextBox 12">
            <a:extLst>
              <a:ext uri="{FF2B5EF4-FFF2-40B4-BE49-F238E27FC236}">
                <a16:creationId xmlns:a16="http://schemas.microsoft.com/office/drawing/2014/main" id="{ABF3DECE-2C66-8CCE-03DF-226B81D31F1F}"/>
              </a:ext>
            </a:extLst>
          </p:cNvPr>
          <p:cNvSpPr txBox="1"/>
          <p:nvPr/>
        </p:nvSpPr>
        <p:spPr>
          <a:xfrm>
            <a:off x="1637344" y="3105834"/>
            <a:ext cx="2826608" cy="461665"/>
          </a:xfrm>
          <a:prstGeom prst="rect">
            <a:avLst/>
          </a:prstGeom>
          <a:noFill/>
        </p:spPr>
        <p:txBody>
          <a:bodyPr wrap="none" rtlCol="0">
            <a:spAutoFit/>
          </a:bodyPr>
          <a:lstStyle/>
          <a:p>
            <a:r>
              <a:rPr lang="en-US" sz="2400" b="1" i="1" dirty="0">
                <a:solidFill>
                  <a:schemeClr val="accent1">
                    <a:lumMod val="75000"/>
                  </a:schemeClr>
                </a:solidFill>
              </a:rPr>
              <a:t>Dishwash L &amp; R 2026</a:t>
            </a:r>
          </a:p>
        </p:txBody>
      </p:sp>
    </p:spTree>
    <p:extLst>
      <p:ext uri="{BB962C8B-B14F-4D97-AF65-F5344CB8AC3E}">
        <p14:creationId xmlns:p14="http://schemas.microsoft.com/office/powerpoint/2010/main" val="137655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56E9B-52BE-CA99-FFF0-E3A5EEC0F34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7D7DC7F-5C30-4EF8-A8D8-C1B7CD8198F2}"/>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F6C10CF1-709B-014E-754E-911338BE5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D177C02D-3025-1A15-F96D-DC8B554189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65E2921F-68D6-3213-BD03-3B3E6C55441E}"/>
              </a:ext>
            </a:extLst>
          </p:cNvPr>
          <p:cNvGraphicFramePr/>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ECDA2DA1-8950-9D27-FB8B-60AC85E35987}"/>
              </a:ext>
            </a:extLst>
          </p:cNvPr>
          <p:cNvSpPr txBox="1"/>
          <p:nvPr/>
        </p:nvSpPr>
        <p:spPr>
          <a:xfrm>
            <a:off x="5057778" y="1615035"/>
            <a:ext cx="1264385" cy="615553"/>
          </a:xfrm>
          <a:prstGeom prst="rect">
            <a:avLst/>
          </a:prstGeom>
          <a:noFill/>
        </p:spPr>
        <p:txBody>
          <a:bodyPr wrap="none" rtlCol="0">
            <a:spAutoFit/>
          </a:bodyPr>
          <a:lstStyle/>
          <a:p>
            <a:r>
              <a:rPr lang="en-US" dirty="0">
                <a:solidFill>
                  <a:schemeClr val="bg1"/>
                </a:solidFill>
              </a:rPr>
              <a:t>        </a:t>
            </a:r>
            <a:r>
              <a:rPr lang="en-US" sz="1600" dirty="0">
                <a:solidFill>
                  <a:schemeClr val="bg1"/>
                </a:solidFill>
              </a:rPr>
              <a:t>10,000</a:t>
            </a:r>
          </a:p>
          <a:p>
            <a:r>
              <a:rPr lang="en-US" sz="1600" dirty="0">
                <a:solidFill>
                  <a:schemeClr val="bg1"/>
                </a:solidFill>
              </a:rPr>
              <a:t>Respondents</a:t>
            </a:r>
          </a:p>
        </p:txBody>
      </p:sp>
      <p:sp>
        <p:nvSpPr>
          <p:cNvPr id="11" name="TextBox 10">
            <a:extLst>
              <a:ext uri="{FF2B5EF4-FFF2-40B4-BE49-F238E27FC236}">
                <a16:creationId xmlns:a16="http://schemas.microsoft.com/office/drawing/2014/main" id="{797D8FD5-349C-1DEE-3091-074DFD9AAFBB}"/>
              </a:ext>
            </a:extLst>
          </p:cNvPr>
          <p:cNvSpPr txBox="1"/>
          <p:nvPr/>
        </p:nvSpPr>
        <p:spPr>
          <a:xfrm>
            <a:off x="7527000" y="3105834"/>
            <a:ext cx="1364669" cy="830997"/>
          </a:xfrm>
          <a:prstGeom prst="rect">
            <a:avLst/>
          </a:prstGeom>
          <a:noFill/>
        </p:spPr>
        <p:txBody>
          <a:bodyPr wrap="none" rtlCol="0">
            <a:spAutoFit/>
          </a:bodyPr>
          <a:lstStyle/>
          <a:p>
            <a:r>
              <a:rPr lang="en-US" sz="1600" dirty="0">
                <a:solidFill>
                  <a:schemeClr val="bg1"/>
                </a:solidFill>
              </a:rPr>
              <a:t>18 to 49 aged</a:t>
            </a:r>
          </a:p>
          <a:p>
            <a:r>
              <a:rPr lang="en-US" sz="1600" dirty="0">
                <a:solidFill>
                  <a:schemeClr val="bg1"/>
                </a:solidFill>
              </a:rPr>
              <a:t>      female </a:t>
            </a:r>
          </a:p>
          <a:p>
            <a:r>
              <a:rPr lang="en-US" sz="1600" dirty="0">
                <a:solidFill>
                  <a:schemeClr val="bg1"/>
                </a:solidFill>
              </a:rPr>
              <a:t>   respondents</a:t>
            </a:r>
          </a:p>
        </p:txBody>
      </p:sp>
      <p:sp>
        <p:nvSpPr>
          <p:cNvPr id="12" name="TextBox 11">
            <a:extLst>
              <a:ext uri="{FF2B5EF4-FFF2-40B4-BE49-F238E27FC236}">
                <a16:creationId xmlns:a16="http://schemas.microsoft.com/office/drawing/2014/main" id="{7E3BB8B9-4B53-43F6-3216-50F4C96015DC}"/>
              </a:ext>
            </a:extLst>
          </p:cNvPr>
          <p:cNvSpPr txBox="1"/>
          <p:nvPr/>
        </p:nvSpPr>
        <p:spPr>
          <a:xfrm>
            <a:off x="5080477" y="4564323"/>
            <a:ext cx="1241045" cy="830997"/>
          </a:xfrm>
          <a:prstGeom prst="rect">
            <a:avLst/>
          </a:prstGeom>
          <a:noFill/>
        </p:spPr>
        <p:txBody>
          <a:bodyPr wrap="none" rtlCol="0">
            <a:spAutoFit/>
          </a:bodyPr>
          <a:lstStyle/>
          <a:p>
            <a:r>
              <a:rPr lang="en-US" sz="1600" dirty="0">
                <a:solidFill>
                  <a:schemeClr val="bg1"/>
                </a:solidFill>
              </a:rPr>
              <a:t>Random and</a:t>
            </a:r>
          </a:p>
          <a:p>
            <a:r>
              <a:rPr lang="en-US" sz="1600" dirty="0">
                <a:solidFill>
                  <a:schemeClr val="bg1"/>
                </a:solidFill>
              </a:rPr>
              <a:t>     Booster </a:t>
            </a:r>
          </a:p>
          <a:p>
            <a:r>
              <a:rPr lang="en-US" sz="1600" dirty="0">
                <a:solidFill>
                  <a:schemeClr val="bg1"/>
                </a:solidFill>
              </a:rPr>
              <a:t>   Sampling</a:t>
            </a:r>
          </a:p>
        </p:txBody>
      </p:sp>
      <p:sp>
        <p:nvSpPr>
          <p:cNvPr id="13" name="TextBox 12">
            <a:extLst>
              <a:ext uri="{FF2B5EF4-FFF2-40B4-BE49-F238E27FC236}">
                <a16:creationId xmlns:a16="http://schemas.microsoft.com/office/drawing/2014/main" id="{D545BE75-5D4B-0903-6928-368392BBE2B1}"/>
              </a:ext>
            </a:extLst>
          </p:cNvPr>
          <p:cNvSpPr txBox="1"/>
          <p:nvPr/>
        </p:nvSpPr>
        <p:spPr>
          <a:xfrm>
            <a:off x="1637344" y="3105834"/>
            <a:ext cx="3606500" cy="461665"/>
          </a:xfrm>
          <a:prstGeom prst="rect">
            <a:avLst/>
          </a:prstGeom>
          <a:noFill/>
        </p:spPr>
        <p:txBody>
          <a:bodyPr wrap="none" rtlCol="0">
            <a:spAutoFit/>
          </a:bodyPr>
          <a:lstStyle/>
          <a:p>
            <a:r>
              <a:rPr lang="en-US" sz="2400" b="1" i="1" dirty="0">
                <a:solidFill>
                  <a:schemeClr val="accent1">
                    <a:lumMod val="75000"/>
                  </a:schemeClr>
                </a:solidFill>
              </a:rPr>
              <a:t>Lux White Bar Product Test</a:t>
            </a:r>
          </a:p>
        </p:txBody>
      </p:sp>
    </p:spTree>
    <p:extLst>
      <p:ext uri="{BB962C8B-B14F-4D97-AF65-F5344CB8AC3E}">
        <p14:creationId xmlns:p14="http://schemas.microsoft.com/office/powerpoint/2010/main" val="39867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24CCD-5A48-BBD6-E3FD-A20D7425DC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DF4BCA-7A78-4113-364E-1F348B7BBBBB}"/>
              </a:ext>
            </a:extLst>
          </p:cNvPr>
          <p:cNvPicPr>
            <a:picLocks noChangeAspect="1"/>
          </p:cNvPicPr>
          <p:nvPr/>
        </p:nvPicPr>
        <p:blipFill rotWithShape="1">
          <a:blip r:embed="rId2">
            <a:extLst>
              <a:ext uri="{28A0092B-C50C-407E-A947-70E740481C1C}">
                <a14:useLocalDpi xmlns:a14="http://schemas.microsoft.com/office/drawing/2010/main" val="0"/>
              </a:ext>
            </a:extLst>
          </a:blip>
          <a:srcRect b="93965"/>
          <a:stretch>
            <a:fillRect/>
          </a:stretch>
        </p:blipFill>
        <p:spPr>
          <a:xfrm>
            <a:off x="520284" y="117108"/>
            <a:ext cx="10830590" cy="413886"/>
          </a:xfrm>
          <a:prstGeom prst="rect">
            <a:avLst/>
          </a:prstGeom>
        </p:spPr>
      </p:pic>
      <p:pic>
        <p:nvPicPr>
          <p:cNvPr id="2" name="Picture 1">
            <a:extLst>
              <a:ext uri="{FF2B5EF4-FFF2-40B4-BE49-F238E27FC236}">
                <a16:creationId xmlns:a16="http://schemas.microsoft.com/office/drawing/2014/main" id="{E0FB7532-71AD-614D-FF4E-A69F5E9B5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6535" y="98260"/>
            <a:ext cx="1054435" cy="68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6D7A09C7-20F9-29B8-9BFA-8475399C62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375" y="6111666"/>
            <a:ext cx="10626923" cy="629226"/>
          </a:xfrm>
          <a:prstGeom prst="rect">
            <a:avLst/>
          </a:prstGeom>
        </p:spPr>
      </p:pic>
      <p:graphicFrame>
        <p:nvGraphicFramePr>
          <p:cNvPr id="8" name="Diagram 7">
            <a:extLst>
              <a:ext uri="{FF2B5EF4-FFF2-40B4-BE49-F238E27FC236}">
                <a16:creationId xmlns:a16="http://schemas.microsoft.com/office/drawing/2014/main" id="{FBB044B4-3495-6B06-869D-87F4F213448B}"/>
              </a:ext>
            </a:extLst>
          </p:cNvPr>
          <p:cNvGraphicFramePr/>
          <p:nvPr>
            <p:extLst>
              <p:ext uri="{D42A27DB-BD31-4B8C-83A1-F6EECF244321}">
                <p14:modId xmlns:p14="http://schemas.microsoft.com/office/powerpoint/2010/main" val="3887442606"/>
              </p:ext>
            </p:extLst>
          </p:nvPr>
        </p:nvGraphicFramePr>
        <p:xfrm>
          <a:off x="2960687" y="1107215"/>
          <a:ext cx="8074025" cy="46810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a:extLst>
              <a:ext uri="{FF2B5EF4-FFF2-40B4-BE49-F238E27FC236}">
                <a16:creationId xmlns:a16="http://schemas.microsoft.com/office/drawing/2014/main" id="{6FDE5996-78FD-75FB-90D8-98C92FB5EDBD}"/>
              </a:ext>
            </a:extLst>
          </p:cNvPr>
          <p:cNvSpPr txBox="1"/>
          <p:nvPr/>
        </p:nvSpPr>
        <p:spPr>
          <a:xfrm>
            <a:off x="5080477" y="1370347"/>
            <a:ext cx="1172116" cy="954107"/>
          </a:xfrm>
          <a:prstGeom prst="rect">
            <a:avLst/>
          </a:prstGeom>
          <a:noFill/>
        </p:spPr>
        <p:txBody>
          <a:bodyPr wrap="none" rtlCol="0">
            <a:spAutoFit/>
          </a:bodyPr>
          <a:lstStyle/>
          <a:p>
            <a:pPr algn="ctr"/>
            <a:r>
              <a:rPr lang="en-US" sz="1400" dirty="0">
                <a:solidFill>
                  <a:schemeClr val="bg1"/>
                </a:solidFill>
              </a:rPr>
              <a:t>   7000</a:t>
            </a:r>
          </a:p>
          <a:p>
            <a:pPr algn="ctr"/>
            <a:r>
              <a:rPr lang="en-US" sz="1400" dirty="0">
                <a:solidFill>
                  <a:schemeClr val="bg1"/>
                </a:solidFill>
              </a:rPr>
              <a:t>Respondents </a:t>
            </a:r>
          </a:p>
          <a:p>
            <a:pPr algn="ctr"/>
            <a:r>
              <a:rPr lang="en-US" sz="1400" dirty="0">
                <a:solidFill>
                  <a:schemeClr val="bg1"/>
                </a:solidFill>
              </a:rPr>
              <a:t>conducted 3</a:t>
            </a:r>
          </a:p>
          <a:p>
            <a:pPr algn="ctr"/>
            <a:r>
              <a:rPr lang="en-US" sz="1400" dirty="0">
                <a:solidFill>
                  <a:schemeClr val="bg1"/>
                </a:solidFill>
              </a:rPr>
              <a:t> times</a:t>
            </a:r>
          </a:p>
        </p:txBody>
      </p:sp>
      <p:sp>
        <p:nvSpPr>
          <p:cNvPr id="11" name="TextBox 10">
            <a:extLst>
              <a:ext uri="{FF2B5EF4-FFF2-40B4-BE49-F238E27FC236}">
                <a16:creationId xmlns:a16="http://schemas.microsoft.com/office/drawing/2014/main" id="{CE82B4DE-892E-6813-F6AA-7B7B1B32BCC7}"/>
              </a:ext>
            </a:extLst>
          </p:cNvPr>
          <p:cNvSpPr txBox="1"/>
          <p:nvPr/>
        </p:nvSpPr>
        <p:spPr>
          <a:xfrm>
            <a:off x="7744639" y="3105834"/>
            <a:ext cx="1217769" cy="738664"/>
          </a:xfrm>
          <a:prstGeom prst="rect">
            <a:avLst/>
          </a:prstGeom>
          <a:noFill/>
        </p:spPr>
        <p:txBody>
          <a:bodyPr wrap="none" rtlCol="0">
            <a:spAutoFit/>
          </a:bodyPr>
          <a:lstStyle/>
          <a:p>
            <a:r>
              <a:rPr lang="en-US" sz="1400" dirty="0">
                <a:solidFill>
                  <a:schemeClr val="bg1"/>
                </a:solidFill>
              </a:rPr>
              <a:t>18 to 49 aged</a:t>
            </a:r>
          </a:p>
          <a:p>
            <a:r>
              <a:rPr lang="en-US" sz="1400" dirty="0">
                <a:solidFill>
                  <a:schemeClr val="bg1"/>
                </a:solidFill>
              </a:rPr>
              <a:t>      female </a:t>
            </a:r>
          </a:p>
          <a:p>
            <a:r>
              <a:rPr lang="en-US" sz="1400" dirty="0">
                <a:solidFill>
                  <a:schemeClr val="bg1"/>
                </a:solidFill>
              </a:rPr>
              <a:t>   respondents</a:t>
            </a:r>
          </a:p>
        </p:txBody>
      </p:sp>
      <p:sp>
        <p:nvSpPr>
          <p:cNvPr id="12" name="TextBox 11">
            <a:extLst>
              <a:ext uri="{FF2B5EF4-FFF2-40B4-BE49-F238E27FC236}">
                <a16:creationId xmlns:a16="http://schemas.microsoft.com/office/drawing/2014/main" id="{87D5BAF3-2B00-B81C-FDD2-097CB28C5330}"/>
              </a:ext>
            </a:extLst>
          </p:cNvPr>
          <p:cNvSpPr txBox="1"/>
          <p:nvPr/>
        </p:nvSpPr>
        <p:spPr>
          <a:xfrm>
            <a:off x="5176232" y="4533547"/>
            <a:ext cx="1111202" cy="738664"/>
          </a:xfrm>
          <a:prstGeom prst="rect">
            <a:avLst/>
          </a:prstGeom>
          <a:noFill/>
        </p:spPr>
        <p:txBody>
          <a:bodyPr wrap="none" rtlCol="0">
            <a:spAutoFit/>
          </a:bodyPr>
          <a:lstStyle/>
          <a:p>
            <a:r>
              <a:rPr lang="en-US" sz="1400" dirty="0">
                <a:solidFill>
                  <a:schemeClr val="bg1"/>
                </a:solidFill>
              </a:rPr>
              <a:t>Random and</a:t>
            </a:r>
          </a:p>
          <a:p>
            <a:r>
              <a:rPr lang="en-US" sz="1400" dirty="0">
                <a:solidFill>
                  <a:schemeClr val="bg1"/>
                </a:solidFill>
              </a:rPr>
              <a:t>     Booster </a:t>
            </a:r>
          </a:p>
          <a:p>
            <a:r>
              <a:rPr lang="en-US" sz="1400" dirty="0">
                <a:solidFill>
                  <a:schemeClr val="bg1"/>
                </a:solidFill>
              </a:rPr>
              <a:t>   Sampling</a:t>
            </a:r>
          </a:p>
        </p:txBody>
      </p:sp>
      <p:sp>
        <p:nvSpPr>
          <p:cNvPr id="13" name="TextBox 12">
            <a:extLst>
              <a:ext uri="{FF2B5EF4-FFF2-40B4-BE49-F238E27FC236}">
                <a16:creationId xmlns:a16="http://schemas.microsoft.com/office/drawing/2014/main" id="{3E6EECF8-0C71-B3A7-0871-0866768E64CC}"/>
              </a:ext>
            </a:extLst>
          </p:cNvPr>
          <p:cNvSpPr txBox="1"/>
          <p:nvPr/>
        </p:nvSpPr>
        <p:spPr>
          <a:xfrm>
            <a:off x="520284" y="3105834"/>
            <a:ext cx="5152051" cy="461665"/>
          </a:xfrm>
          <a:prstGeom prst="rect">
            <a:avLst/>
          </a:prstGeom>
          <a:noFill/>
        </p:spPr>
        <p:txBody>
          <a:bodyPr wrap="none" rtlCol="0">
            <a:spAutoFit/>
          </a:bodyPr>
          <a:lstStyle/>
          <a:p>
            <a:r>
              <a:rPr lang="en-US" sz="2400" b="1" i="1" dirty="0">
                <a:solidFill>
                  <a:schemeClr val="accent1">
                    <a:lumMod val="75000"/>
                  </a:schemeClr>
                </a:solidFill>
              </a:rPr>
              <a:t> Altair </a:t>
            </a:r>
            <a:r>
              <a:rPr lang="en-US" sz="2000" b="1" i="1" dirty="0">
                <a:solidFill>
                  <a:schemeClr val="accent1">
                    <a:lumMod val="75000"/>
                  </a:schemeClr>
                </a:solidFill>
              </a:rPr>
              <a:t>(Wheel Powder) </a:t>
            </a:r>
            <a:r>
              <a:rPr lang="en-US" sz="2400" b="1" i="1" dirty="0">
                <a:solidFill>
                  <a:schemeClr val="accent1">
                    <a:lumMod val="75000"/>
                  </a:schemeClr>
                </a:solidFill>
              </a:rPr>
              <a:t>Blind Product Test </a:t>
            </a:r>
          </a:p>
        </p:txBody>
      </p:sp>
    </p:spTree>
    <p:extLst>
      <p:ext uri="{BB962C8B-B14F-4D97-AF65-F5344CB8AC3E}">
        <p14:creationId xmlns:p14="http://schemas.microsoft.com/office/powerpoint/2010/main" val="3884777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3129</Words>
  <Application>Microsoft Office PowerPoint</Application>
  <PresentationFormat>Widescreen</PresentationFormat>
  <Paragraphs>271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chairman ctmrsgroup</cp:lastModifiedBy>
  <cp:revision>18</cp:revision>
  <dcterms:created xsi:type="dcterms:W3CDTF">2025-01-14T07:33:45Z</dcterms:created>
  <dcterms:modified xsi:type="dcterms:W3CDTF">2026-03-03T05:47:39Z</dcterms:modified>
</cp:coreProperties>
</file>